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0" r:id="rId2"/>
    <p:sldMasterId id="2147483686" r:id="rId3"/>
    <p:sldMasterId id="2147483692" r:id="rId4"/>
    <p:sldMasterId id="2147483698" r:id="rId5"/>
    <p:sldMasterId id="2147483704" r:id="rId6"/>
    <p:sldMasterId id="2147483710" r:id="rId7"/>
    <p:sldMasterId id="2147483716" r:id="rId8"/>
    <p:sldMasterId id="2147483747" r:id="rId9"/>
  </p:sldMasterIdLst>
  <p:notesMasterIdLst>
    <p:notesMasterId r:id="rId40"/>
  </p:notesMasterIdLst>
  <p:sldIdLst>
    <p:sldId id="256" r:id="rId10"/>
    <p:sldId id="257" r:id="rId11"/>
    <p:sldId id="627" r:id="rId12"/>
    <p:sldId id="4356" r:id="rId13"/>
    <p:sldId id="629" r:id="rId14"/>
    <p:sldId id="641" r:id="rId15"/>
    <p:sldId id="4363" r:id="rId16"/>
    <p:sldId id="4355" r:id="rId17"/>
    <p:sldId id="644" r:id="rId18"/>
    <p:sldId id="259" r:id="rId19"/>
    <p:sldId id="450" r:id="rId20"/>
    <p:sldId id="4349" r:id="rId21"/>
    <p:sldId id="4365" r:id="rId22"/>
    <p:sldId id="4347" r:id="rId23"/>
    <p:sldId id="681" r:id="rId24"/>
    <p:sldId id="4364" r:id="rId25"/>
    <p:sldId id="688" r:id="rId26"/>
    <p:sldId id="704" r:id="rId27"/>
    <p:sldId id="4359" r:id="rId28"/>
    <p:sldId id="4360" r:id="rId29"/>
    <p:sldId id="4361" r:id="rId30"/>
    <p:sldId id="264" r:id="rId31"/>
    <p:sldId id="4366" r:id="rId32"/>
    <p:sldId id="693" r:id="rId33"/>
    <p:sldId id="267" r:id="rId34"/>
    <p:sldId id="699" r:id="rId35"/>
    <p:sldId id="705" r:id="rId36"/>
    <p:sldId id="700" r:id="rId37"/>
    <p:sldId id="415" r:id="rId38"/>
    <p:sldId id="444" r:id="rId39"/>
  </p:sldIdLst>
  <p:sldSz cx="12192000" cy="6858000"/>
  <p:notesSz cx="6799263" cy="99298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DEEBF7"/>
    <a:srgbClr val="D5E9C9"/>
    <a:srgbClr val="F4F9F1"/>
    <a:srgbClr val="FFFFFF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46" autoAdjust="0"/>
    <p:restoredTop sz="94660"/>
  </p:normalViewPr>
  <p:slideViewPr>
    <p:cSldViewPr snapToGrid="0">
      <p:cViewPr>
        <p:scale>
          <a:sx n="125" d="100"/>
          <a:sy n="125" d="100"/>
        </p:scale>
        <p:origin x="130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6CAF2-181A-41AA-BB17-7A90271DCC74}" type="datetimeFigureOut">
              <a:rPr kumimoji="1" lang="ja-JP" altLang="en-US" smtClean="0"/>
              <a:t>2025/8/20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C86E6-EE46-41E5-9699-E39FA8670D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875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4713" cy="33512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A1A1A"/>
                </a:solidFill>
                <a:effectLst/>
                <a:latin typeface="游ゴシック" panose="020B0400000000000000" pitchFamily="50" charset="-128"/>
                <a:ea typeface="游ゴシック" panose="020B0400000000000000" pitchFamily="50" charset="-128"/>
              </a:rPr>
              <a:t>科学技術政策局（</a:t>
            </a:r>
            <a:r>
              <a:rPr lang="en-US" altLang="ja-JP" b="0" i="0" dirty="0">
                <a:solidFill>
                  <a:srgbClr val="1A1A1A"/>
                </a:solidFill>
                <a:effectLst/>
                <a:latin typeface="游ゴシック" panose="020B0400000000000000" pitchFamily="50" charset="-128"/>
                <a:ea typeface="游ゴシック" panose="020B0400000000000000" pitchFamily="50" charset="-128"/>
              </a:rPr>
              <a:t>OSTP</a:t>
            </a:r>
            <a:r>
              <a:rPr lang="ja-JP" altLang="en-US" b="0" i="0" dirty="0">
                <a:solidFill>
                  <a:srgbClr val="1A1A1A"/>
                </a:solidFill>
                <a:effectLst/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C86E6-EE46-41E5-9699-E39FA8670DD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92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4713" cy="33512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データ生成者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C86E6-EE46-41E5-9699-E39FA8670DD1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6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76B0E-EFAE-264D-8E1D-3565214F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BC35112-D099-D415-7C82-164C266CD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4713" cy="33512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041287C-301D-F26D-2D5B-5E48DD95A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中核開発の両システムが（拠点機関の）データリポジトリを軸にして設計していることを強調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746DAB-5E75-B9DF-8B33-316BD5760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C86E6-EE46-41E5-9699-E39FA8670DD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730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63FB5-E4F8-4387-993E-DC2B74A4A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81275BD-7894-6F72-0160-E49E83314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4713" cy="33512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D82A8FE-1B51-E403-D02E-ADFCA2CFD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中核開発の両システムが（拠点機関の）データリポジトリを軸にして設計していることを強調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09512C-4130-0C3F-841F-C9E1142F5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C86E6-EE46-41E5-9699-E39FA8670DD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29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4713" cy="33512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C86E6-EE46-41E5-9699-E39FA8670DD1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13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5814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698100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65646342"/>
      </p:ext>
    </p:extLst>
  </p:cSld>
  <p:clrMapOvr>
    <a:masterClrMapping/>
  </p:clrMapOvr>
  <p:hf hdr="0" ftr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442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56635117"/>
      </p:ext>
    </p:extLst>
  </p:cSld>
  <p:clrMapOvr>
    <a:masterClrMapping/>
  </p:clrMapOvr>
  <p:hf hdr="0" ftr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77331271"/>
      </p:ext>
    </p:extLst>
  </p:cSld>
  <p:clrMapOvr>
    <a:masterClrMapping/>
  </p:clrMapOvr>
  <p:hf hdr="0" ftr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569391735"/>
      </p:ext>
    </p:extLst>
  </p:cSld>
  <p:clrMapOvr>
    <a:masterClrMapping/>
  </p:clrMapOvr>
  <p:hf hdr="0" ftr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83768775"/>
      </p:ext>
    </p:extLst>
  </p:cSld>
  <p:clrMapOvr>
    <a:masterClrMapping/>
  </p:clrMapOvr>
  <p:hf hdr="0" ft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41576068"/>
      </p:ext>
    </p:extLst>
  </p:cSld>
  <p:clrMapOvr>
    <a:masterClrMapping/>
  </p:clrMapOvr>
  <p:hf hdr="0" ft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98416156"/>
      </p:ext>
    </p:extLst>
  </p:cSld>
  <p:clrMapOvr>
    <a:masterClrMapping/>
  </p:clrMapOvr>
  <p:hf hdr="0" ft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27941337"/>
      </p:ext>
    </p:extLst>
  </p:cSld>
  <p:clrMapOvr>
    <a:masterClrMapping/>
  </p:clrMapOvr>
  <p:hf hdr="0" ft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726804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815716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7811494"/>
      </p:ext>
    </p:extLst>
  </p:cSld>
  <p:clrMapOvr>
    <a:masterClrMapping/>
  </p:clrMapOvr>
  <p:hf hdr="0" ft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33012112"/>
      </p:ext>
    </p:extLst>
  </p:cSld>
  <p:clrMapOvr>
    <a:masterClrMapping/>
  </p:clrMapOvr>
  <p:hf hdr="0" ftr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778822"/>
      </p:ext>
    </p:extLst>
  </p:cSld>
  <p:clrMapOvr>
    <a:masterClrMapping/>
  </p:clrMapOvr>
  <p:hf hdr="0" ftr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32380079"/>
      </p:ext>
    </p:extLst>
  </p:cSld>
  <p:clrMapOvr>
    <a:masterClrMapping/>
  </p:clrMapOvr>
  <p:hf hdr="0" ft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08272756"/>
      </p:ext>
    </p:extLst>
  </p:cSld>
  <p:clrMapOvr>
    <a:masterClrMapping/>
  </p:clrMapOvr>
  <p:hf hdr="0" ftr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23155002"/>
      </p:ext>
    </p:extLst>
  </p:cSld>
  <p:clrMapOvr>
    <a:masterClrMapping/>
  </p:clrMapOvr>
  <p:hf hdr="0" ftr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05096539"/>
      </p:ext>
    </p:extLst>
  </p:cSld>
  <p:clrMapOvr>
    <a:masterClrMapping/>
  </p:clrMapOvr>
  <p:hf hdr="0" ftr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49099443"/>
      </p:ext>
    </p:extLst>
  </p:cSld>
  <p:clrMapOvr>
    <a:masterClrMapping/>
  </p:clrMapOvr>
  <p:hf hdr="0" ftr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84672670"/>
      </p:ext>
    </p:extLst>
  </p:cSld>
  <p:clrMapOvr>
    <a:masterClrMapping/>
  </p:clrMapOvr>
  <p:hf hdr="0" ft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81573277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1901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05788040"/>
      </p:ext>
    </p:extLst>
  </p:cSld>
  <p:clrMapOvr>
    <a:masterClrMapping/>
  </p:clrMapOvr>
  <p:hf hdr="0" ftr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36954111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894794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50040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6381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1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65615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7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preserve="1">
  <p:cSld name="タイトル スライド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9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06240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preserve="1">
  <p:cSld name="タイトルとコンテン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5" name="タイトル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59999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42618021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86598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6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99587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 preserve="1">
  <p:cSld name="白紙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507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735652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60874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128079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11561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69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458464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2817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3170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74830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14287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9314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14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782624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668554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954833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552595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100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2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1433013"/>
      </p:ext>
    </p:extLst>
  </p:cSld>
  <p:clrMapOvr>
    <a:masterClrMapping/>
  </p:clrMapOvr>
  <p:hf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0428342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26519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84970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291429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692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0367848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245553117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15608419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4698606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611643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1964" y="6197176"/>
            <a:ext cx="2960915" cy="64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167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>
  <p:cSld name="2_タイトル スライド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9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5651633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>
  <p:cSld name="3_タイトルとコンテン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5" name="タイトル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55178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15620147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6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91790146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244264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98249953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1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31838003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59999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9288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26914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52054197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2020/1/11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1D297E8F-7A84-4DD5-9209-DE937918CEE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86756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13686850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683346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59999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95034449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58660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4732820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1964" y="6197176"/>
            <a:ext cx="2960915" cy="64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88078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440934046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69729177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58956409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0837868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2020/1/11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5762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099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6128650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72057775"/>
      </p:ext>
    </p:extLst>
  </p:cSld>
  <p:clrMapOvr>
    <a:masterClrMapping/>
  </p:clrMapOvr>
  <p:hf hdr="0" ft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08502402"/>
      </p:ext>
    </p:extLst>
  </p:cSld>
  <p:clrMapOvr>
    <a:masterClrMapping/>
  </p:clrMapOvr>
  <p:hf hdr="0" ft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484169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9365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68514581"/>
      </p:ext>
    </p:extLst>
  </p:cSld>
  <p:clrMapOvr>
    <a:masterClrMapping/>
  </p:clrMapOvr>
  <p:hf hdr="0" ft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920508878"/>
      </p:ext>
    </p:extLst>
  </p:cSld>
  <p:clrMapOvr>
    <a:masterClrMapping/>
  </p:clrMapOvr>
  <p:hf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39001676"/>
      </p:ext>
    </p:extLst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72081764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960631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60539995"/>
      </p:ext>
    </p:extLst>
  </p:cSld>
  <p:clrMapOvr>
    <a:masterClrMapping/>
  </p:clrMapOvr>
  <p:hf hdr="0" ft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>
  <p:cSld name="2_タイトル スライド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9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261524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>
  <p:cSld name="3_タイトルとコンテン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5" name="タイトル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559025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52546121"/>
      </p:ext>
    </p:extLst>
  </p:cSld>
  <p:clrMapOvr>
    <a:masterClrMapping/>
  </p:clrMapOvr>
  <p:hf hdr="0" ft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6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33084256"/>
      </p:ext>
    </p:extLst>
  </p:cSld>
  <p:clrMapOvr>
    <a:masterClrMapping/>
  </p:clrMapOvr>
  <p:hf hdr="0" ft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05657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43302950"/>
      </p:ext>
    </p:extLst>
  </p:cSld>
  <p:clrMapOvr>
    <a:masterClrMapping/>
  </p:clrMapOvr>
  <p:hf hdr="0" ft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09054142"/>
      </p:ext>
    </p:extLst>
  </p:cSld>
  <p:clrMapOvr>
    <a:masterClrMapping/>
  </p:clrMapOvr>
  <p:hf hdr="0" ft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59999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53303"/>
      </p:ext>
    </p:extLst>
  </p:cSld>
  <p:clrMapOvr>
    <a:masterClrMapping/>
  </p:clrMapOvr>
  <p:hf hdr="0" ft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370059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59999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785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23957062"/>
      </p:ext>
    </p:extLst>
  </p:cSld>
  <p:clrMapOvr>
    <a:masterClrMapping/>
  </p:clrMapOvr>
  <p:hf hdr="0" ft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14809264"/>
      </p:ext>
    </p:extLst>
  </p:cSld>
  <p:clrMapOvr>
    <a:masterClrMapping/>
  </p:clrMapOvr>
  <p:hf hdr="0" ft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611359"/>
      </p:ext>
    </p:extLst>
  </p:cSld>
  <p:clrMapOvr>
    <a:masterClrMapping/>
  </p:clrMapOvr>
  <p:hf hdr="0" ft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59999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30242340"/>
      </p:ext>
    </p:extLst>
  </p:cSld>
  <p:clrMapOvr>
    <a:masterClrMapping/>
  </p:clrMapOvr>
  <p:hf hdr="0" ft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812760"/>
      </p:ext>
    </p:extLst>
  </p:cSld>
  <p:clrMapOvr>
    <a:masterClrMapping/>
  </p:clrMapOvr>
  <p:hf hdr="0" ft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34530971"/>
      </p:ext>
    </p:extLst>
  </p:cSld>
  <p:clrMapOvr>
    <a:masterClrMapping/>
  </p:clrMapOvr>
  <p:hf hdr="0" ft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1964" y="6197176"/>
            <a:ext cx="2960915" cy="64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9388595"/>
      </p:ext>
    </p:extLst>
  </p:cSld>
  <p:clrMapOvr>
    <a:masterClrMapping/>
  </p:clrMapOvr>
  <p:hf hdr="0" ft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16000" y="360000"/>
            <a:ext cx="1056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16000" y="3852000"/>
            <a:ext cx="1056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4407290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626157911"/>
      </p:ext>
    </p:extLst>
  </p:cSld>
  <p:clrMapOvr>
    <a:masterClrMapping/>
  </p:clrMapOvr>
  <p:hf hdr="0" ft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816000" y="1116000"/>
            <a:ext cx="10560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67537728"/>
      </p:ext>
    </p:extLst>
  </p:cSld>
  <p:clrMapOvr>
    <a:masterClrMapping/>
  </p:clrMapOvr>
  <p:hf hdr="0" ftr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12192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16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192000" y="1260000"/>
            <a:ext cx="51816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96000" y="180000"/>
            <a:ext cx="11232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34779570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image" Target="../media/image8.png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theme" Target="../theme/theme8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7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42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7.xml"/><Relationship Id="rId5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40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15.xml"/><Relationship Id="rId53" Type="http://schemas.openxmlformats.org/officeDocument/2006/relationships/image" Target="../media/image8.png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14.xml"/><Relationship Id="rId52" Type="http://schemas.openxmlformats.org/officeDocument/2006/relationships/theme" Target="../theme/theme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43" Type="http://schemas.openxmlformats.org/officeDocument/2006/relationships/slideLayout" Target="../slideLayouts/slideLayout113.xml"/><Relationship Id="rId48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78.xml"/><Relationship Id="rId5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90.xml"/><Relationship Id="rId4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0" y="108003"/>
            <a:ext cx="806069" cy="397097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16000" y="360000"/>
            <a:ext cx="1056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72000" y="6587999"/>
            <a:ext cx="72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6" name="Shape 14">
            <a:extLst>
              <a:ext uri="{FF2B5EF4-FFF2-40B4-BE49-F238E27FC236}">
                <a16:creationId xmlns:a16="http://schemas.microsoft.com/office/drawing/2014/main" id="{CDA096C9-CD6A-47DB-8DD3-17DC0F9F6D51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929" y="66955"/>
            <a:ext cx="1220531" cy="4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93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rgbClr val="3A358C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2" y="108002"/>
            <a:ext cx="1307932" cy="756495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16000" y="360000"/>
            <a:ext cx="1056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72000" y="6587999"/>
            <a:ext cx="72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3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kumimoji="1" sz="3600" b="1" baseline="0">
          <a:solidFill>
            <a:schemeClr val="accent1">
              <a:lumMod val="50000"/>
            </a:schemeClr>
          </a:solidFill>
          <a:effectLst/>
          <a:latin typeface="+mj-lt"/>
          <a:ea typeface="+mj-ea"/>
          <a:cs typeface="メイリオ" panose="020B0604030504040204" pitchFamily="50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5pPr>
      <a:lvl6pPr marL="422039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6pPr>
      <a:lvl7pPr marL="844078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7pPr>
      <a:lvl8pPr marL="1266117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8pPr>
      <a:lvl9pPr marL="1688155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9pPr>
    </p:titleStyle>
    <p:bodyStyle>
      <a:lvl1pPr marL="268288" indent="-26828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8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1pPr>
      <a:lvl2pPr marL="623888" indent="-26828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4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2pPr>
      <a:lvl3pPr marL="989013" indent="-26987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0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3pPr>
      <a:lvl4pPr marL="1260000" indent="-1800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16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4pPr>
      <a:lvl5pPr marL="1620000" indent="-1800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16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5pPr>
      <a:lvl6pPr marL="2321213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6pPr>
      <a:lvl7pPr marL="2743253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7pPr>
      <a:lvl8pPr marL="3165291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8pPr>
      <a:lvl9pPr marL="3587330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Z:\Windows\UPKI\Shibboleth\ロゴ\GakuNin_logo_tate-smal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848000" y="3"/>
            <a:ext cx="1270000" cy="904875"/>
          </a:xfrm>
          <a:prstGeom prst="rect">
            <a:avLst/>
          </a:prstGeom>
          <a:noFill/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16000" y="360000"/>
            <a:ext cx="1056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72000" y="6587999"/>
            <a:ext cx="72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9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kumimoji="1" sz="3600" b="1" baseline="0">
          <a:solidFill>
            <a:srgbClr val="C00000"/>
          </a:solidFill>
          <a:effectLst/>
          <a:latin typeface="+mj-lt"/>
          <a:ea typeface="+mj-ea"/>
          <a:cs typeface="メイリオ" panose="020B0604030504040204" pitchFamily="50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5pPr>
      <a:lvl6pPr marL="422039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6pPr>
      <a:lvl7pPr marL="844078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7pPr>
      <a:lvl8pPr marL="1266117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8pPr>
      <a:lvl9pPr marL="1688155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9pPr>
    </p:titleStyle>
    <p:bodyStyle>
      <a:lvl1pPr marL="268288" indent="-26828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8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1pPr>
      <a:lvl2pPr marL="623888" indent="-26828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4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2pPr>
      <a:lvl3pPr marL="989013" indent="-26987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0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3pPr>
      <a:lvl4pPr marL="1260000" indent="-1800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16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4pPr>
      <a:lvl5pPr marL="1620000" indent="-1800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16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5pPr>
      <a:lvl6pPr marL="2321213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6pPr>
      <a:lvl7pPr marL="2743253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7pPr>
      <a:lvl8pPr marL="3165291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8pPr>
      <a:lvl9pPr marL="3587330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>
            <a:picLocks noChangeAspect="1"/>
          </p:cNvPicPr>
          <p:nvPr/>
        </p:nvPicPr>
        <p:blipFill rotWithShape="1">
          <a:blip r:embed="rId7">
            <a:alphaModFix/>
          </a:blip>
          <a:srcRect t="27659" b="24363"/>
          <a:stretch/>
        </p:blipFill>
        <p:spPr>
          <a:xfrm>
            <a:off x="10608001" y="72000"/>
            <a:ext cx="1497795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16000" y="360000"/>
            <a:ext cx="1056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72000" y="6587999"/>
            <a:ext cx="72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0577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3600" b="1" i="0" u="none" strike="noStrike" cap="none" baseline="0">
          <a:solidFill>
            <a:schemeClr val="accent1">
              <a:lumMod val="75000"/>
            </a:schemeClr>
          </a:solidFill>
          <a:latin typeface="+mj-lt"/>
          <a:ea typeface="+mj-ea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68288" marR="0" lvl="0" indent="-26828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メイリオ" panose="020B0604030504040204" pitchFamily="50" charset="-128"/>
        <a:buChar char="•"/>
        <a:defRPr kumimoji="1" sz="2800" b="0" i="0" u="none" strike="noStrike" cap="none" baseline="0">
          <a:solidFill>
            <a:srgbClr val="000000"/>
          </a:solidFill>
          <a:latin typeface="+mn-lt"/>
          <a:ea typeface="+mn-ea"/>
          <a:cs typeface="Arial"/>
          <a:sym typeface="Arial"/>
        </a:defRPr>
      </a:lvl1pPr>
      <a:lvl2pPr marL="623888" marR="0" lvl="1" indent="-26828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メイリオ" panose="020B0604030504040204" pitchFamily="50" charset="-128"/>
        <a:buChar char="•"/>
        <a:defRPr kumimoji="1" sz="2400" b="0" i="0" u="none" strike="noStrike" cap="none" baseline="0">
          <a:solidFill>
            <a:srgbClr val="000000"/>
          </a:solidFill>
          <a:latin typeface="+mn-lt"/>
          <a:ea typeface="+mn-ea"/>
          <a:cs typeface="Arial"/>
          <a:sym typeface="Arial"/>
        </a:defRPr>
      </a:lvl2pPr>
      <a:lvl3pPr marL="989013" marR="0" lvl="2" indent="-26987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メイリオ" panose="020B0604030504040204" pitchFamily="50" charset="-128"/>
        <a:buChar char="•"/>
        <a:defRPr kumimoji="1" sz="2000" b="0" i="0" u="none" strike="noStrike" cap="none" baseline="0">
          <a:solidFill>
            <a:srgbClr val="000000"/>
          </a:solidFill>
          <a:latin typeface="+mn-lt"/>
          <a:ea typeface="+mn-ea"/>
          <a:cs typeface="Arial"/>
          <a:sym typeface="Arial"/>
        </a:defRPr>
      </a:lvl3pPr>
      <a:lvl4pPr marL="1260000" marR="0" lvl="3" indent="-18000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メイリオ" panose="020B0604030504040204" pitchFamily="50" charset="-128"/>
        <a:buChar char="•"/>
        <a:defRPr kumimoji="1" sz="1600" b="0" i="0" u="none" strike="noStrike" cap="none" baseline="0">
          <a:solidFill>
            <a:srgbClr val="000000"/>
          </a:solidFill>
          <a:latin typeface="+mn-lt"/>
          <a:ea typeface="+mn-ea"/>
          <a:cs typeface="Arial"/>
          <a:sym typeface="Arial"/>
        </a:defRPr>
      </a:lvl4pPr>
      <a:lvl5pPr marL="1620000" marR="0" lvl="4" indent="-18000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メイリオ" panose="020B0604030504040204" pitchFamily="50" charset="-128"/>
        <a:buChar char="•"/>
        <a:defRPr kumimoji="1" sz="1600" b="0" i="0" u="none" strike="noStrike" cap="none" baseline="0">
          <a:solidFill>
            <a:srgbClr val="000000"/>
          </a:solidFill>
          <a:latin typeface="+mn-lt"/>
          <a:ea typeface="+mn-ea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816000" y="360000"/>
            <a:ext cx="1056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72000" y="6587999"/>
            <a:ext cx="72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0" y="36000"/>
            <a:ext cx="2160000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87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352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987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816000" y="360000"/>
            <a:ext cx="1056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72000" y="6587999"/>
            <a:ext cx="72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00" y="72000"/>
            <a:ext cx="2112000" cy="4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7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839" r:id="rId6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352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987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00" y="108000"/>
            <a:ext cx="1920000" cy="3296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816000" y="360000"/>
            <a:ext cx="1056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72000" y="6587999"/>
            <a:ext cx="72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2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79" r:id="rId6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rgbClr val="555353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352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987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00" y="108000"/>
            <a:ext cx="1920000" cy="3296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816000" y="360000"/>
            <a:ext cx="1056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72000" y="6587999"/>
            <a:ext cx="72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97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80" r:id="rId31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rgbClr val="555353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352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987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00" y="108000"/>
            <a:ext cx="1920000" cy="3296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816000" y="360000"/>
            <a:ext cx="1056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816000" y="1260000"/>
            <a:ext cx="1056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72000" y="6587999"/>
            <a:ext cx="72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819" r:id="rId32"/>
    <p:sldLayoutId id="2147483820" r:id="rId33"/>
    <p:sldLayoutId id="2147483821" r:id="rId34"/>
    <p:sldLayoutId id="2147483822" r:id="rId35"/>
    <p:sldLayoutId id="2147483823" r:id="rId36"/>
    <p:sldLayoutId id="2147483824" r:id="rId37"/>
    <p:sldLayoutId id="2147483825" r:id="rId38"/>
    <p:sldLayoutId id="2147483826" r:id="rId39"/>
    <p:sldLayoutId id="2147483827" r:id="rId40"/>
    <p:sldLayoutId id="2147483828" r:id="rId41"/>
    <p:sldLayoutId id="2147483829" r:id="rId42"/>
    <p:sldLayoutId id="2147483830" r:id="rId43"/>
    <p:sldLayoutId id="2147483831" r:id="rId44"/>
    <p:sldLayoutId id="2147483832" r:id="rId45"/>
    <p:sldLayoutId id="2147483833" r:id="rId46"/>
    <p:sldLayoutId id="2147483834" r:id="rId47"/>
    <p:sldLayoutId id="2147483835" r:id="rId48"/>
    <p:sldLayoutId id="2147483836" r:id="rId49"/>
    <p:sldLayoutId id="2147483837" r:id="rId50"/>
    <p:sldLayoutId id="2147483838" r:id="rId51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rgbClr val="555353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352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987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tiff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16000" y="1810752"/>
            <a:ext cx="10560000" cy="1465247"/>
          </a:xfrm>
        </p:spPr>
        <p:txBody>
          <a:bodyPr anchor="ctr">
            <a:normAutofit/>
          </a:bodyPr>
          <a:lstStyle/>
          <a:p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Trends in Open Science in the Humanities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ja-JP" sz="2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August 21, 2025</a:t>
            </a:r>
            <a:r>
              <a:rPr lang="ja-JP" altLang="en-US" sz="2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endParaRPr lang="en-US" altLang="ja-JP" sz="2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2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Research Center for Open Science and Data Platform (RCOS), National Institute of Informatics</a:t>
            </a:r>
          </a:p>
          <a:p>
            <a:endParaRPr lang="en-US" altLang="zh-TW" sz="2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zh-TW" sz="2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Makoto ASAOKA</a:t>
            </a:r>
            <a:endParaRPr lang="en-US" altLang="ja-JP" sz="2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94CB46-8B51-890C-89BE-0A94B04E3B0E}"/>
              </a:ext>
            </a:extLst>
          </p:cNvPr>
          <p:cNvSpPr txBox="1"/>
          <p:nvPr/>
        </p:nvSpPr>
        <p:spPr>
          <a:xfrm>
            <a:off x="134354" y="130628"/>
            <a:ext cx="6366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IFoHS</a:t>
            </a:r>
            <a:r>
              <a:rPr lang="en-US" altLang="ja-JP" sz="2400" dirty="0"/>
              <a:t> Open Humanities” Summer Forum</a:t>
            </a:r>
            <a:endParaRPr lang="ja-JP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C6A53D-F074-3F0E-3337-3A075680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49" y="6140753"/>
            <a:ext cx="1801636" cy="63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60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0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en-US" altLang="ja-JP" b="1" dirty="0"/>
              <a:t>Japan</a:t>
            </a:r>
            <a:endParaRPr lang="en-US" altLang="ja-JP" dirty="0"/>
          </a:p>
          <a:p>
            <a:pPr lvl="1"/>
            <a:r>
              <a:rPr lang="en-US" altLang="ja-JP" dirty="0"/>
              <a:t>Data sharing occurs </a:t>
            </a:r>
            <a:r>
              <a:rPr lang="en-US" altLang="ja-JP" b="1" dirty="0"/>
              <a:t>through individual institutions</a:t>
            </a:r>
            <a:r>
              <a:rPr lang="en-US" altLang="ja-JP" dirty="0"/>
              <a:t>, but </a:t>
            </a:r>
            <a:r>
              <a:rPr lang="en-US" altLang="ja-JP" b="1" dirty="0"/>
              <a:t>standardization</a:t>
            </a:r>
            <a:r>
              <a:rPr lang="en-US" altLang="ja-JP" dirty="0"/>
              <a:t> and </a:t>
            </a:r>
            <a:r>
              <a:rPr lang="en-US" altLang="ja-JP" b="1" dirty="0"/>
              <a:t>interoperability across institutions</a:t>
            </a:r>
            <a:r>
              <a:rPr lang="en-US" altLang="ja-JP" dirty="0"/>
              <a:t> lag behind.</a:t>
            </a:r>
          </a:p>
          <a:p>
            <a:pPr lvl="1"/>
            <a:r>
              <a:rPr lang="en-US" altLang="ja-JP" b="1" dirty="0"/>
              <a:t>Slow outreach</a:t>
            </a:r>
            <a:r>
              <a:rPr lang="en-US" altLang="ja-JP" dirty="0"/>
              <a:t> → missed chances for </a:t>
            </a:r>
            <a:r>
              <a:rPr lang="en-US" altLang="ja-JP" b="1" dirty="0"/>
              <a:t>international collaboration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b="1" dirty="0"/>
              <a:t>Data re-use environments</a:t>
            </a:r>
            <a:r>
              <a:rPr lang="en-US" altLang="ja-JP" dirty="0"/>
              <a:t> are not yet mature.</a:t>
            </a:r>
          </a:p>
          <a:p>
            <a:pPr marL="0" indent="0">
              <a:buNone/>
            </a:pPr>
            <a:r>
              <a:rPr lang="en-US" altLang="ja-JP" dirty="0"/>
              <a:t>⇒ Growing </a:t>
            </a:r>
            <a:r>
              <a:rPr lang="en-US" altLang="ja-JP" b="1" dirty="0"/>
              <a:t>sense of urgency</a:t>
            </a:r>
            <a:r>
              <a:rPr lang="en-US" altLang="ja-JP" dirty="0"/>
              <a:t> about data infrastructure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b="1" dirty="0"/>
              <a:t>JSPS </a:t>
            </a:r>
            <a:r>
              <a:rPr lang="en-US" altLang="ja-JP" sz="1900" b="1" dirty="0"/>
              <a:t>(Japan Society for the Promotion of Science) </a:t>
            </a:r>
            <a:r>
              <a:rPr lang="en-US" altLang="ja-JP" b="1" dirty="0"/>
              <a:t>Program (2018–2023)</a:t>
            </a:r>
            <a:endParaRPr lang="en-US" altLang="ja-JP" dirty="0"/>
          </a:p>
          <a:p>
            <a:pPr marL="355600" lvl="1" indent="0">
              <a:buNone/>
            </a:pPr>
            <a:endParaRPr lang="en-US" altLang="ja-JP" sz="500" i="1" dirty="0"/>
          </a:p>
          <a:p>
            <a:pPr marL="355600" lvl="1" indent="0">
              <a:buNone/>
            </a:pPr>
            <a:r>
              <a:rPr lang="en-US" altLang="ja-JP" sz="2300" i="1" dirty="0"/>
              <a:t>Program for Constructing Data Infrastructure for the Humanities and Social Sciences</a:t>
            </a:r>
          </a:p>
          <a:p>
            <a:pPr marL="355600" lvl="1" indent="0">
              <a:buNone/>
            </a:pPr>
            <a:endParaRPr lang="en-US" altLang="ja-JP" sz="500" i="1" dirty="0"/>
          </a:p>
          <a:p>
            <a:pPr lvl="1"/>
            <a:r>
              <a:rPr lang="en-US" altLang="ja-JP" dirty="0"/>
              <a:t>Five-year effort (FY2018–FY2022).</a:t>
            </a:r>
          </a:p>
          <a:p>
            <a:pPr lvl="1"/>
            <a:r>
              <a:rPr lang="en-US" altLang="ja-JP" dirty="0"/>
              <a:t>Commissioned institutions to </a:t>
            </a:r>
            <a:r>
              <a:rPr lang="en-US" altLang="ja-JP" b="1" dirty="0"/>
              <a:t>curate research data</a:t>
            </a:r>
            <a:r>
              <a:rPr lang="en-US" altLang="ja-JP" dirty="0"/>
              <a:t> and </a:t>
            </a:r>
            <a:r>
              <a:rPr lang="en-US" altLang="ja-JP" b="1" dirty="0"/>
              <a:t>strengthen disciplinary repositories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dirty="0"/>
              <a:t>Built infrastructure to </a:t>
            </a:r>
            <a:r>
              <a:rPr lang="en-US" altLang="ja-JP" b="1" dirty="0"/>
              <a:t>promote data re-use</a:t>
            </a:r>
            <a:r>
              <a:rPr lang="en-US" altLang="ja-JP" dirty="0"/>
              <a:t>.</a:t>
            </a:r>
          </a:p>
          <a:p>
            <a:pPr marL="360363" lvl="1" indent="0">
              <a:buNone/>
            </a:pPr>
            <a:endParaRPr lang="en-US" altLang="ja-JP" dirty="0"/>
          </a:p>
          <a:p>
            <a:r>
              <a:rPr lang="en-US" altLang="ja-JP" sz="2400" b="1" dirty="0"/>
              <a:t>Since Oct 2023</a:t>
            </a:r>
          </a:p>
          <a:p>
            <a:pPr marL="0" indent="0">
              <a:buNone/>
            </a:pPr>
            <a:endParaRPr lang="en-US" altLang="ja-JP" sz="500" b="1" dirty="0"/>
          </a:p>
          <a:p>
            <a:pPr marL="355600" lvl="1" indent="0">
              <a:buNone/>
            </a:pPr>
            <a:r>
              <a:rPr lang="en-US" altLang="ja-JP" sz="2300" i="1" dirty="0"/>
              <a:t>Program for Strengthening Data Infrastructure for the Humanities and Social Sciences</a:t>
            </a:r>
          </a:p>
          <a:p>
            <a:pPr marL="355600" lvl="1" indent="0">
              <a:buNone/>
            </a:pPr>
            <a:endParaRPr lang="en-US" altLang="ja-JP" sz="500" dirty="0"/>
          </a:p>
          <a:p>
            <a:pPr lvl="1"/>
            <a:r>
              <a:rPr lang="en-US" altLang="ja-JP" dirty="0"/>
              <a:t>Follow-on phase to </a:t>
            </a:r>
            <a:r>
              <a:rPr lang="en-US" altLang="ja-JP" b="1" dirty="0"/>
              <a:t>reinforce</a:t>
            </a:r>
            <a:r>
              <a:rPr lang="en-US" altLang="ja-JP" dirty="0"/>
              <a:t> and </a:t>
            </a:r>
            <a:r>
              <a:rPr lang="en-US" altLang="ja-JP" b="1" dirty="0"/>
              <a:t>scale</a:t>
            </a:r>
            <a:r>
              <a:rPr lang="en-US" altLang="ja-JP" dirty="0"/>
              <a:t> the infrastructure.</a:t>
            </a:r>
          </a:p>
          <a:p>
            <a:pPr marL="514350" lvl="2" indent="0">
              <a:buNone/>
            </a:pP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D8A7EA-FFF9-4F05-A2F5-0D01D6F70558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Research Infrastructure for the Humanities</a:t>
            </a:r>
            <a:br>
              <a:rPr lang="en-US" altLang="ja-JP" dirty="0"/>
            </a:br>
            <a:r>
              <a:rPr lang="en-US" altLang="ja-JP" dirty="0"/>
              <a:t>                                                                  </a:t>
            </a:r>
            <a:r>
              <a:rPr lang="en-US" altLang="ja-JP" sz="2700" dirty="0"/>
              <a:t>in Japan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60C2BA7-69AA-452E-A989-1E34B541B9C5}"/>
              </a:ext>
            </a:extLst>
          </p:cNvPr>
          <p:cNvSpPr/>
          <p:nvPr/>
        </p:nvSpPr>
        <p:spPr>
          <a:xfrm>
            <a:off x="816000" y="1446490"/>
            <a:ext cx="10289147" cy="17084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endParaRPr lang="ja-JP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下矢印 6"/>
          <p:cNvSpPr/>
          <p:nvPr/>
        </p:nvSpPr>
        <p:spPr>
          <a:xfrm>
            <a:off x="5506709" y="3230540"/>
            <a:ext cx="907727" cy="3969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590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0"/>
          </p:nvPr>
        </p:nvSpPr>
        <p:spPr>
          <a:xfrm>
            <a:off x="816000" y="1394999"/>
            <a:ext cx="10560000" cy="532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dirty="0">
                <a:solidFill>
                  <a:schemeClr val="accent1">
                    <a:lumMod val="75000"/>
                  </a:schemeClr>
                </a:solidFill>
              </a:rPr>
              <a:t>1) Data discovery for HSS</a:t>
            </a:r>
            <a:endParaRPr lang="en-US" altLang="ja-JP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ja-JP" dirty="0"/>
              <a:t>Search the </a:t>
            </a:r>
            <a:r>
              <a:rPr lang="en-US" altLang="ja-JP" b="1" dirty="0"/>
              <a:t>latest holdings</a:t>
            </a:r>
            <a:r>
              <a:rPr lang="en-US" altLang="ja-JP" dirty="0"/>
              <a:t> published by </a:t>
            </a:r>
            <a:r>
              <a:rPr lang="en-US" altLang="ja-JP" b="1" dirty="0"/>
              <a:t>multiple institutions</a:t>
            </a:r>
            <a:endParaRPr lang="en-US" altLang="ja-JP" dirty="0"/>
          </a:p>
          <a:p>
            <a:pPr lvl="1"/>
            <a:r>
              <a:rPr lang="en-US" altLang="ja-JP" dirty="0"/>
              <a:t>Query with </a:t>
            </a:r>
            <a:r>
              <a:rPr lang="en-US" altLang="ja-JP" b="1" dirty="0"/>
              <a:t>humanities-specific facets</a:t>
            </a:r>
            <a:r>
              <a:rPr lang="en-US" altLang="ja-JP" dirty="0"/>
              <a:t> (period, region, language, genre, person, corpus, etc.)</a:t>
            </a:r>
          </a:p>
          <a:p>
            <a:pPr marL="360363" lvl="1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chemeClr val="accent1">
                    <a:lumMod val="75000"/>
                  </a:schemeClr>
                </a:solidFill>
              </a:rPr>
              <a:t>2) Environment to run analysis code</a:t>
            </a:r>
            <a:endParaRPr lang="en-US" altLang="ja-JP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ja-JP" b="1" dirty="0"/>
              <a:t>Reproduce</a:t>
            </a:r>
            <a:r>
              <a:rPr lang="en-US" altLang="ja-JP" dirty="0"/>
              <a:t> methods from prior studies</a:t>
            </a:r>
          </a:p>
          <a:p>
            <a:pPr lvl="1"/>
            <a:r>
              <a:rPr lang="en-US" altLang="ja-JP" b="1" dirty="0"/>
              <a:t>Publish and keep updating</a:t>
            </a:r>
            <a:r>
              <a:rPr lang="en-US" altLang="ja-JP" dirty="0"/>
              <a:t> analysis code (notebooks / pipelines) with versioning</a:t>
            </a:r>
          </a:p>
          <a:p>
            <a:pPr marL="360363" lvl="1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b="1" dirty="0">
                <a:solidFill>
                  <a:schemeClr val="accent1">
                    <a:lumMod val="75000"/>
                  </a:schemeClr>
                </a:solidFill>
              </a:rPr>
              <a:t>3) Environment to publish HSS data</a:t>
            </a:r>
            <a:endParaRPr lang="en-US" altLang="ja-JP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ja-JP" b="1" dirty="0"/>
              <a:t>Integrated with ① &amp; ②</a:t>
            </a:r>
            <a:r>
              <a:rPr lang="en-US" altLang="ja-JP" dirty="0"/>
              <a:t> so data can be found, run, and reused</a:t>
            </a:r>
          </a:p>
          <a:p>
            <a:pPr lvl="1"/>
            <a:r>
              <a:rPr lang="en-US" altLang="ja-JP" dirty="0"/>
              <a:t>Clear </a:t>
            </a:r>
            <a:r>
              <a:rPr lang="en-US" altLang="ja-JP" b="1" dirty="0"/>
              <a:t>how-to</a:t>
            </a:r>
            <a:r>
              <a:rPr lang="en-US" altLang="ja-JP" dirty="0"/>
              <a:t> for sharing &amp; publishing research data</a:t>
            </a:r>
          </a:p>
          <a:p>
            <a:pPr lvl="1"/>
            <a:r>
              <a:rPr lang="en-US" altLang="ja-JP" dirty="0"/>
              <a:t>Supports </a:t>
            </a:r>
            <a:r>
              <a:rPr lang="en-US" altLang="ja-JP" b="1" dirty="0"/>
              <a:t>Open access</a:t>
            </a:r>
            <a:r>
              <a:rPr lang="en-US" altLang="ja-JP" dirty="0"/>
              <a:t> and </a:t>
            </a:r>
            <a:r>
              <a:rPr lang="en-US" altLang="ja-JP" b="1" dirty="0"/>
              <a:t>access-restricted</a:t>
            </a:r>
            <a:r>
              <a:rPr lang="en-US" altLang="ja-JP" dirty="0"/>
              <a:t> release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796735-9A85-4306-8479-95EDAEE603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11</a:t>
            </a:fld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What Infrastructure Do HSS Researchers Need?</a:t>
            </a:r>
            <a:endParaRPr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9F451-1C80-4D57-AF1D-E61FA0E162F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/>
          <a:p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792184" y="1359532"/>
            <a:ext cx="10451327" cy="1534063"/>
          </a:xfrm>
          <a:prstGeom prst="roundRect">
            <a:avLst>
              <a:gd name="adj" fmla="val 14706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816000" y="3052966"/>
            <a:ext cx="10427511" cy="1534063"/>
          </a:xfrm>
          <a:prstGeom prst="roundRect">
            <a:avLst>
              <a:gd name="adj" fmla="val 13922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792184" y="4746399"/>
            <a:ext cx="10427511" cy="1696511"/>
          </a:xfrm>
          <a:prstGeom prst="roundRect">
            <a:avLst>
              <a:gd name="adj" fmla="val 13476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1500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5E08E-E49E-BBAB-393E-51DBD3A0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06085C-B884-4404-809C-90DF3AEE7C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D8A7EA-FFF9-4F05-A2F5-0D01D6F70558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1BCF3EF-3D11-8656-1F4E-C3606FC0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Outcomes of the Data Infrastructure Project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335D9F0-4A86-FE56-6B76-E08155AEBB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72"/>
          <a:stretch/>
        </p:blipFill>
        <p:spPr>
          <a:xfrm>
            <a:off x="3548118" y="2039579"/>
            <a:ext cx="3686589" cy="1787103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D8B14D3-B079-729D-E480-F059923B7D56}"/>
              </a:ext>
            </a:extLst>
          </p:cNvPr>
          <p:cNvSpPr/>
          <p:nvPr/>
        </p:nvSpPr>
        <p:spPr>
          <a:xfrm>
            <a:off x="3464932" y="1461609"/>
            <a:ext cx="3847877" cy="247340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ja-JP" sz="1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JDCat </a:t>
            </a:r>
            <a:r>
              <a:rPr lang="en-US" altLang="ja-JP" sz="1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(integrated cross-search system)</a:t>
            </a:r>
            <a:endParaRPr lang="ja-JP" altLang="en-US" sz="1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正方形/長方形 3">
            <a:extLst>
              <a:ext uri="{FF2B5EF4-FFF2-40B4-BE49-F238E27FC236}">
                <a16:creationId xmlns:a16="http://schemas.microsoft.com/office/drawing/2014/main" id="{71F2F4DD-CAE0-7514-DAA9-F04F3305690B}"/>
              </a:ext>
            </a:extLst>
          </p:cNvPr>
          <p:cNvSpPr/>
          <p:nvPr/>
        </p:nvSpPr>
        <p:spPr>
          <a:xfrm>
            <a:off x="8242630" y="4591340"/>
            <a:ext cx="2012516" cy="2018109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ja-JP" sz="1400" b="1" dirty="0"/>
              <a:t>Online analysis system</a:t>
            </a:r>
            <a:endParaRPr lang="ja-JP" altLang="en-US" sz="1400" b="1" dirty="0"/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F077197A-FA81-0BAC-2096-747342D7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471" y="4724884"/>
            <a:ext cx="1157525" cy="479010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FCD6B363-AA92-6189-5607-FCE8AAD242EA}"/>
              </a:ext>
            </a:extLst>
          </p:cNvPr>
          <p:cNvSpPr txBox="1"/>
          <p:nvPr/>
        </p:nvSpPr>
        <p:spPr>
          <a:xfrm>
            <a:off x="7509901" y="593583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Link</a:t>
            </a:r>
            <a:endParaRPr lang="ja-JP" altLang="en-US" sz="1400" b="1" dirty="0">
              <a:solidFill>
                <a:schemeClr val="accent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2" name="角丸四角形 81">
            <a:extLst>
              <a:ext uri="{FF2B5EF4-FFF2-40B4-BE49-F238E27FC236}">
                <a16:creationId xmlns:a16="http://schemas.microsoft.com/office/drawing/2014/main" id="{254DA0BB-BB50-0DFC-7F1D-8C08811E1A2D}"/>
              </a:ext>
            </a:extLst>
          </p:cNvPr>
          <p:cNvSpPr/>
          <p:nvPr/>
        </p:nvSpPr>
        <p:spPr>
          <a:xfrm>
            <a:off x="3612290" y="3574534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Metadata</a:t>
            </a:r>
            <a:endParaRPr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83" name="角丸四角形 82">
            <a:extLst>
              <a:ext uri="{FF2B5EF4-FFF2-40B4-BE49-F238E27FC236}">
                <a16:creationId xmlns:a16="http://schemas.microsoft.com/office/drawing/2014/main" id="{41B15BCB-CD09-FDAA-C828-E02278D308A9}"/>
              </a:ext>
            </a:extLst>
          </p:cNvPr>
          <p:cNvSpPr/>
          <p:nvPr/>
        </p:nvSpPr>
        <p:spPr>
          <a:xfrm>
            <a:off x="4925916" y="3581433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Metadata</a:t>
            </a:r>
            <a:endParaRPr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角丸四角形 83">
            <a:extLst>
              <a:ext uri="{FF2B5EF4-FFF2-40B4-BE49-F238E27FC236}">
                <a16:creationId xmlns:a16="http://schemas.microsoft.com/office/drawing/2014/main" id="{33E09E72-E128-A470-8B05-CD33F5388888}"/>
              </a:ext>
            </a:extLst>
          </p:cNvPr>
          <p:cNvSpPr/>
          <p:nvPr/>
        </p:nvSpPr>
        <p:spPr>
          <a:xfrm>
            <a:off x="6199740" y="3581433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Metadata</a:t>
            </a:r>
            <a:endParaRPr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A996D9E-765F-62F4-4F80-1BFF9B64FD18}"/>
              </a:ext>
            </a:extLst>
          </p:cNvPr>
          <p:cNvGrpSpPr/>
          <p:nvPr/>
        </p:nvGrpSpPr>
        <p:grpSpPr>
          <a:xfrm>
            <a:off x="3449235" y="4605114"/>
            <a:ext cx="3853364" cy="2018109"/>
            <a:chOff x="632858" y="4635818"/>
            <a:chExt cx="3853364" cy="2018109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C1F20EF3-9902-80F3-D76A-DE9A4D3B6455}"/>
                </a:ext>
              </a:extLst>
            </p:cNvPr>
            <p:cNvSpPr/>
            <p:nvPr/>
          </p:nvSpPr>
          <p:spPr>
            <a:xfrm>
              <a:off x="632858" y="4635818"/>
              <a:ext cx="3853364" cy="2018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</a:rPr>
                <a:t>Disciplinary Repository</a:t>
              </a:r>
              <a:endParaRPr lang="ja-JP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楕円 48">
              <a:extLst>
                <a:ext uri="{FF2B5EF4-FFF2-40B4-BE49-F238E27FC236}">
                  <a16:creationId xmlns:a16="http://schemas.microsoft.com/office/drawing/2014/main" id="{24D06210-9D1E-B5F6-AB1C-0DA93FD380B4}"/>
                </a:ext>
              </a:extLst>
            </p:cNvPr>
            <p:cNvSpPr/>
            <p:nvPr/>
          </p:nvSpPr>
          <p:spPr>
            <a:xfrm>
              <a:off x="3925490" y="5613110"/>
              <a:ext cx="108000" cy="10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" name="楕円 50">
              <a:extLst>
                <a:ext uri="{FF2B5EF4-FFF2-40B4-BE49-F238E27FC236}">
                  <a16:creationId xmlns:a16="http://schemas.microsoft.com/office/drawing/2014/main" id="{674D427F-A124-9AB0-5348-EB396A78A8F6}"/>
                </a:ext>
              </a:extLst>
            </p:cNvPr>
            <p:cNvSpPr/>
            <p:nvPr/>
          </p:nvSpPr>
          <p:spPr>
            <a:xfrm>
              <a:off x="4099002" y="5613110"/>
              <a:ext cx="108000" cy="10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Can 2">
              <a:extLst>
                <a:ext uri="{FF2B5EF4-FFF2-40B4-BE49-F238E27FC236}">
                  <a16:creationId xmlns:a16="http://schemas.microsoft.com/office/drawing/2014/main" id="{1ADE5E4A-6BA0-F9C3-83BD-6864385A6C37}"/>
                </a:ext>
              </a:extLst>
            </p:cNvPr>
            <p:cNvSpPr/>
            <p:nvPr/>
          </p:nvSpPr>
          <p:spPr>
            <a:xfrm>
              <a:off x="727572" y="4779228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1" name="Can 2">
              <a:extLst>
                <a:ext uri="{FF2B5EF4-FFF2-40B4-BE49-F238E27FC236}">
                  <a16:creationId xmlns:a16="http://schemas.microsoft.com/office/drawing/2014/main" id="{D8D10150-5BE3-4156-778D-AADE23DBDE3A}"/>
                </a:ext>
              </a:extLst>
            </p:cNvPr>
            <p:cNvSpPr/>
            <p:nvPr/>
          </p:nvSpPr>
          <p:spPr>
            <a:xfrm>
              <a:off x="2063973" y="4806809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2" name="Can 2">
              <a:extLst>
                <a:ext uri="{FF2B5EF4-FFF2-40B4-BE49-F238E27FC236}">
                  <a16:creationId xmlns:a16="http://schemas.microsoft.com/office/drawing/2014/main" id="{A0D51EB2-E13A-B1D2-413D-F085D67C0BBF}"/>
                </a:ext>
              </a:extLst>
            </p:cNvPr>
            <p:cNvSpPr/>
            <p:nvPr/>
          </p:nvSpPr>
          <p:spPr>
            <a:xfrm>
              <a:off x="3365637" y="4779228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3" name="角丸四角形 72">
              <a:extLst>
                <a:ext uri="{FF2B5EF4-FFF2-40B4-BE49-F238E27FC236}">
                  <a16:creationId xmlns:a16="http://schemas.microsoft.com/office/drawing/2014/main" id="{46D20CC0-1D1E-E33A-BEBB-FE20D3856C4A}"/>
                </a:ext>
              </a:extLst>
            </p:cNvPr>
            <p:cNvSpPr/>
            <p:nvPr/>
          </p:nvSpPr>
          <p:spPr>
            <a:xfrm>
              <a:off x="806404" y="5160840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Metadata</a:t>
              </a:r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5" name="角丸四角形 74">
              <a:extLst>
                <a:ext uri="{FF2B5EF4-FFF2-40B4-BE49-F238E27FC236}">
                  <a16:creationId xmlns:a16="http://schemas.microsoft.com/office/drawing/2014/main" id="{E876B492-072C-3AD1-8229-665C79A5300B}"/>
                </a:ext>
              </a:extLst>
            </p:cNvPr>
            <p:cNvSpPr/>
            <p:nvPr/>
          </p:nvSpPr>
          <p:spPr>
            <a:xfrm>
              <a:off x="2153036" y="5188421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Metadata</a:t>
              </a:r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角丸四角形 75">
              <a:extLst>
                <a:ext uri="{FF2B5EF4-FFF2-40B4-BE49-F238E27FC236}">
                  <a16:creationId xmlns:a16="http://schemas.microsoft.com/office/drawing/2014/main" id="{9D57D410-2C0C-499B-30F6-88E906B376C2}"/>
                </a:ext>
              </a:extLst>
            </p:cNvPr>
            <p:cNvSpPr/>
            <p:nvPr/>
          </p:nvSpPr>
          <p:spPr>
            <a:xfrm>
              <a:off x="3434404" y="5160840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Metadata</a:t>
              </a:r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角丸四角形 76">
              <a:extLst>
                <a:ext uri="{FF2B5EF4-FFF2-40B4-BE49-F238E27FC236}">
                  <a16:creationId xmlns:a16="http://schemas.microsoft.com/office/drawing/2014/main" id="{2FCA180E-03A0-0AE4-F254-AD21DDCE9EA1}"/>
                </a:ext>
              </a:extLst>
            </p:cNvPr>
            <p:cNvSpPr/>
            <p:nvPr/>
          </p:nvSpPr>
          <p:spPr>
            <a:xfrm>
              <a:off x="818493" y="5493374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Data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8" name="角丸四角形 77">
              <a:extLst>
                <a:ext uri="{FF2B5EF4-FFF2-40B4-BE49-F238E27FC236}">
                  <a16:creationId xmlns:a16="http://schemas.microsoft.com/office/drawing/2014/main" id="{FC0B7EFA-7FFB-85E1-D011-5FB4E1AC2EBD}"/>
                </a:ext>
              </a:extLst>
            </p:cNvPr>
            <p:cNvSpPr/>
            <p:nvPr/>
          </p:nvSpPr>
          <p:spPr>
            <a:xfrm>
              <a:off x="2153036" y="5512421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Data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0" name="角丸四角形 79">
              <a:extLst>
                <a:ext uri="{FF2B5EF4-FFF2-40B4-BE49-F238E27FC236}">
                  <a16:creationId xmlns:a16="http://schemas.microsoft.com/office/drawing/2014/main" id="{0530AD4F-0CA6-D41F-ACD5-EE416DA37B73}"/>
                </a:ext>
              </a:extLst>
            </p:cNvPr>
            <p:cNvSpPr/>
            <p:nvPr/>
          </p:nvSpPr>
          <p:spPr>
            <a:xfrm>
              <a:off x="3434404" y="5484840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Data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5" name="角丸四角形 84">
              <a:extLst>
                <a:ext uri="{FF2B5EF4-FFF2-40B4-BE49-F238E27FC236}">
                  <a16:creationId xmlns:a16="http://schemas.microsoft.com/office/drawing/2014/main" id="{A88BB58B-FB8C-271D-1E99-34DF76301798}"/>
                </a:ext>
              </a:extLst>
            </p:cNvPr>
            <p:cNvSpPr/>
            <p:nvPr/>
          </p:nvSpPr>
          <p:spPr>
            <a:xfrm>
              <a:off x="2167537" y="5828314"/>
              <a:ext cx="900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Code</a:t>
              </a:r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6" name="角丸四角形 85">
              <a:extLst>
                <a:ext uri="{FF2B5EF4-FFF2-40B4-BE49-F238E27FC236}">
                  <a16:creationId xmlns:a16="http://schemas.microsoft.com/office/drawing/2014/main" id="{EEFFF1FE-FBF3-948E-9652-61DB8894C5C2}"/>
                </a:ext>
              </a:extLst>
            </p:cNvPr>
            <p:cNvSpPr/>
            <p:nvPr/>
          </p:nvSpPr>
          <p:spPr>
            <a:xfrm>
              <a:off x="3433978" y="5828314"/>
              <a:ext cx="900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Code</a:t>
              </a:r>
              <a:endParaRPr lang="ja-JP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U ターン矢印 7">
            <a:extLst>
              <a:ext uri="{FF2B5EF4-FFF2-40B4-BE49-F238E27FC236}">
                <a16:creationId xmlns:a16="http://schemas.microsoft.com/office/drawing/2014/main" id="{0D41F0CD-4FF2-1206-817F-47903DF04FAA}"/>
              </a:ext>
            </a:extLst>
          </p:cNvPr>
          <p:cNvSpPr/>
          <p:nvPr/>
        </p:nvSpPr>
        <p:spPr>
          <a:xfrm rot="10800000">
            <a:off x="5081081" y="4057361"/>
            <a:ext cx="568781" cy="893909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U ターン矢印 7">
            <a:extLst>
              <a:ext uri="{FF2B5EF4-FFF2-40B4-BE49-F238E27FC236}">
                <a16:creationId xmlns:a16="http://schemas.microsoft.com/office/drawing/2014/main" id="{179A0010-A981-5C12-7DBF-93CEE99A3ADF}"/>
              </a:ext>
            </a:extLst>
          </p:cNvPr>
          <p:cNvSpPr/>
          <p:nvPr/>
        </p:nvSpPr>
        <p:spPr>
          <a:xfrm rot="10800000">
            <a:off x="3796025" y="4061533"/>
            <a:ext cx="503722" cy="861390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3" name="U ターン矢印 7">
            <a:extLst>
              <a:ext uri="{FF2B5EF4-FFF2-40B4-BE49-F238E27FC236}">
                <a16:creationId xmlns:a16="http://schemas.microsoft.com/office/drawing/2014/main" id="{0CDB90E2-6391-9862-AD55-75A1166303B4}"/>
              </a:ext>
            </a:extLst>
          </p:cNvPr>
          <p:cNvSpPr/>
          <p:nvPr/>
        </p:nvSpPr>
        <p:spPr>
          <a:xfrm rot="10800000">
            <a:off x="6382339" y="4087239"/>
            <a:ext cx="568780" cy="859093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7" name="角丸四角形 86">
            <a:extLst>
              <a:ext uri="{FF2B5EF4-FFF2-40B4-BE49-F238E27FC236}">
                <a16:creationId xmlns:a16="http://schemas.microsoft.com/office/drawing/2014/main" id="{F7BC1F8F-E52C-49D3-AA94-474410A9CB4B}"/>
              </a:ext>
            </a:extLst>
          </p:cNvPr>
          <p:cNvSpPr/>
          <p:nvPr/>
        </p:nvSpPr>
        <p:spPr>
          <a:xfrm>
            <a:off x="8767293" y="5782999"/>
            <a:ext cx="900000" cy="25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Code</a:t>
            </a:r>
            <a:endParaRPr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B2249E31-C4DF-7CF4-075A-E2C415377F3F}"/>
              </a:ext>
            </a:extLst>
          </p:cNvPr>
          <p:cNvSpPr/>
          <p:nvPr/>
        </p:nvSpPr>
        <p:spPr>
          <a:xfrm>
            <a:off x="8767293" y="5438405"/>
            <a:ext cx="900000" cy="25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50" dirty="0">
                <a:solidFill>
                  <a:schemeClr val="tx1"/>
                </a:solidFill>
              </a:rPr>
              <a:t>Data</a:t>
            </a:r>
            <a:endParaRPr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67" name="上下矢印 66">
            <a:extLst>
              <a:ext uri="{FF2B5EF4-FFF2-40B4-BE49-F238E27FC236}">
                <a16:creationId xmlns:a16="http://schemas.microsoft.com/office/drawing/2014/main" id="{47150075-382D-6BA5-4162-7743F747C256}"/>
              </a:ext>
            </a:extLst>
          </p:cNvPr>
          <p:cNvSpPr/>
          <p:nvPr/>
        </p:nvSpPr>
        <p:spPr>
          <a:xfrm rot="5400000">
            <a:off x="7685452" y="5043839"/>
            <a:ext cx="373285" cy="1332295"/>
          </a:xfrm>
          <a:prstGeom prst="upDownArrow">
            <a:avLst>
              <a:gd name="adj1" fmla="val 44060"/>
              <a:gd name="adj2" fmla="val 39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9" name="U ターン矢印 9">
            <a:extLst>
              <a:ext uri="{FF2B5EF4-FFF2-40B4-BE49-F238E27FC236}">
                <a16:creationId xmlns:a16="http://schemas.microsoft.com/office/drawing/2014/main" id="{237A8A4E-9EC1-DFEA-172F-685BBAF8CEB1}"/>
              </a:ext>
            </a:extLst>
          </p:cNvPr>
          <p:cNvSpPr/>
          <p:nvPr/>
        </p:nvSpPr>
        <p:spPr>
          <a:xfrm rot="13777618">
            <a:off x="7586030" y="1736329"/>
            <a:ext cx="534849" cy="1130255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0" name="Picture 23">
            <a:extLst>
              <a:ext uri="{FF2B5EF4-FFF2-40B4-BE49-F238E27FC236}">
                <a16:creationId xmlns:a16="http://schemas.microsoft.com/office/drawing/2014/main" id="{398C31D9-F815-358E-CC58-6F7A3BC9CB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741" y="1438802"/>
            <a:ext cx="1897344" cy="529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1" name="Picture 2" descr="■">
            <a:extLst>
              <a:ext uri="{FF2B5EF4-FFF2-40B4-BE49-F238E27FC236}">
                <a16:creationId xmlns:a16="http://schemas.microsoft.com/office/drawing/2014/main" id="{6B78A26E-0063-EE25-8352-23DDCCA3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43960" y="2727682"/>
            <a:ext cx="1299016" cy="114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右矢印 90">
            <a:extLst>
              <a:ext uri="{FF2B5EF4-FFF2-40B4-BE49-F238E27FC236}">
                <a16:creationId xmlns:a16="http://schemas.microsoft.com/office/drawing/2014/main" id="{E7C5BE5D-69B8-B011-AFFD-0E3F63258B0E}"/>
              </a:ext>
            </a:extLst>
          </p:cNvPr>
          <p:cNvSpPr/>
          <p:nvPr/>
        </p:nvSpPr>
        <p:spPr>
          <a:xfrm rot="16200000">
            <a:off x="8868126" y="2202832"/>
            <a:ext cx="583783" cy="35685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3" name="右矢印 90">
            <a:extLst>
              <a:ext uri="{FF2B5EF4-FFF2-40B4-BE49-F238E27FC236}">
                <a16:creationId xmlns:a16="http://schemas.microsoft.com/office/drawing/2014/main" id="{CAA98A2F-4B48-318F-7B34-55C19FC18306}"/>
              </a:ext>
            </a:extLst>
          </p:cNvPr>
          <p:cNvSpPr/>
          <p:nvPr/>
        </p:nvSpPr>
        <p:spPr>
          <a:xfrm rot="10800000">
            <a:off x="7629225" y="2903613"/>
            <a:ext cx="718833" cy="39649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BF7AB0A-6CE2-4F66-9711-CB4FB205DB79}"/>
              </a:ext>
            </a:extLst>
          </p:cNvPr>
          <p:cNvSpPr txBox="1"/>
          <p:nvPr/>
        </p:nvSpPr>
        <p:spPr>
          <a:xfrm>
            <a:off x="7950134" y="2436649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Search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6" name="右矢印 90">
            <a:extLst>
              <a:ext uri="{FF2B5EF4-FFF2-40B4-BE49-F238E27FC236}">
                <a16:creationId xmlns:a16="http://schemas.microsoft.com/office/drawing/2014/main" id="{3690B65F-57B8-F7F1-79A2-70B7B7EABB46}"/>
              </a:ext>
            </a:extLst>
          </p:cNvPr>
          <p:cNvSpPr/>
          <p:nvPr/>
        </p:nvSpPr>
        <p:spPr>
          <a:xfrm rot="8331444">
            <a:off x="7706515" y="3953970"/>
            <a:ext cx="912738" cy="37930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9EADD8F-EAB1-0546-D31F-56A075F6C216}"/>
              </a:ext>
            </a:extLst>
          </p:cNvPr>
          <p:cNvSpPr txBox="1"/>
          <p:nvPr/>
        </p:nvSpPr>
        <p:spPr>
          <a:xfrm>
            <a:off x="7266236" y="3497102"/>
            <a:ext cx="136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Accessing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Data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3" name="右矢印 90">
            <a:extLst>
              <a:ext uri="{FF2B5EF4-FFF2-40B4-BE49-F238E27FC236}">
                <a16:creationId xmlns:a16="http://schemas.microsoft.com/office/drawing/2014/main" id="{86098A9D-D051-B0AE-C5AC-E3B5467A95F6}"/>
              </a:ext>
            </a:extLst>
          </p:cNvPr>
          <p:cNvSpPr/>
          <p:nvPr/>
        </p:nvSpPr>
        <p:spPr>
          <a:xfrm rot="5400000">
            <a:off x="8869739" y="4006873"/>
            <a:ext cx="580554" cy="43074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01B685-A7C8-C0E5-ADA3-5ED6C0B2A9F5}"/>
              </a:ext>
            </a:extLst>
          </p:cNvPr>
          <p:cNvSpPr txBox="1"/>
          <p:nvPr/>
        </p:nvSpPr>
        <p:spPr>
          <a:xfrm>
            <a:off x="9217294" y="3913971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Computing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Data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5" name="Picture 6" descr="真剣な会議のイラスト（男性）">
            <a:extLst>
              <a:ext uri="{FF2B5EF4-FFF2-40B4-BE49-F238E27FC236}">
                <a16:creationId xmlns:a16="http://schemas.microsoft.com/office/drawing/2014/main" id="{3D6DA44B-AC00-C04D-E1AA-6217EA562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37" y="2965402"/>
            <a:ext cx="1483827" cy="14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右矢印 90">
            <a:extLst>
              <a:ext uri="{FF2B5EF4-FFF2-40B4-BE49-F238E27FC236}">
                <a16:creationId xmlns:a16="http://schemas.microsoft.com/office/drawing/2014/main" id="{F1CBABBC-967F-1B9F-AD50-76A829938450}"/>
              </a:ext>
            </a:extLst>
          </p:cNvPr>
          <p:cNvSpPr/>
          <p:nvPr/>
        </p:nvSpPr>
        <p:spPr>
          <a:xfrm rot="2653998">
            <a:off x="2499997" y="4771247"/>
            <a:ext cx="656791" cy="53402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8C63AE-6FBC-959B-858D-9B687C3000C4}"/>
              </a:ext>
            </a:extLst>
          </p:cNvPr>
          <p:cNvSpPr txBox="1"/>
          <p:nvPr/>
        </p:nvSpPr>
        <p:spPr>
          <a:xfrm>
            <a:off x="1298013" y="4511018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Depositing</a:t>
            </a:r>
          </a:p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Data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B557F493-2B29-40CE-480E-E63B36744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4870" y="1714887"/>
            <a:ext cx="2669086" cy="1707912"/>
          </a:xfrm>
          <a:prstGeom prst="rect">
            <a:avLst/>
          </a:prstGeom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D5B289CF-BC57-CAA6-26BF-5EF537E04C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9679" y="4117558"/>
            <a:ext cx="906819" cy="32166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0ABACF1-DADC-DF5D-EFC5-DEBE14E25E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3450" y="1750477"/>
            <a:ext cx="822764" cy="115313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A251A0-CE87-1453-8FB2-12D651EFAC1B}"/>
              </a:ext>
            </a:extLst>
          </p:cNvPr>
          <p:cNvSpPr txBox="1"/>
          <p:nvPr/>
        </p:nvSpPr>
        <p:spPr>
          <a:xfrm>
            <a:off x="1410963" y="1452068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Guideline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89267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4D6D-A134-DC6B-F1DE-968B2DB81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7E8010-6667-578A-C4EE-7E1B19C4F8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D8A7EA-FFF9-4F05-A2F5-0D01D6F7055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A96480D-C3BF-C9E5-0B83-B97FDCFC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How Do We Share Research Data?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B630ACF-09C4-F530-B2A9-0E43D4D9BA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72"/>
          <a:stretch/>
        </p:blipFill>
        <p:spPr>
          <a:xfrm>
            <a:off x="3548118" y="2039579"/>
            <a:ext cx="3686589" cy="1787103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3B522D4-81D8-9F12-6D89-7CD4D2B83C1F}"/>
              </a:ext>
            </a:extLst>
          </p:cNvPr>
          <p:cNvSpPr/>
          <p:nvPr/>
        </p:nvSpPr>
        <p:spPr>
          <a:xfrm>
            <a:off x="3464932" y="1461609"/>
            <a:ext cx="3847877" cy="247340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ja-JP" sz="1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JDCat </a:t>
            </a:r>
            <a:r>
              <a:rPr lang="en-US" altLang="ja-JP" sz="12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(integrated cross-search system)</a:t>
            </a:r>
            <a:endParaRPr lang="ja-JP" altLang="en-US" sz="1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正方形/長方形 3">
            <a:extLst>
              <a:ext uri="{FF2B5EF4-FFF2-40B4-BE49-F238E27FC236}">
                <a16:creationId xmlns:a16="http://schemas.microsoft.com/office/drawing/2014/main" id="{C5EA7160-F470-788A-1623-99A05EA3B97A}"/>
              </a:ext>
            </a:extLst>
          </p:cNvPr>
          <p:cNvSpPr/>
          <p:nvPr/>
        </p:nvSpPr>
        <p:spPr>
          <a:xfrm>
            <a:off x="8242630" y="4591340"/>
            <a:ext cx="2012516" cy="2018109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ja-JP" sz="1400" b="1" dirty="0"/>
              <a:t>Online analysis system</a:t>
            </a:r>
            <a:endParaRPr lang="ja-JP" altLang="en-US" sz="1400" b="1" dirty="0"/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174AF5B4-2CFC-1819-558D-430686E0D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471" y="4724884"/>
            <a:ext cx="1157525" cy="479010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DD7786D4-464E-A04B-C8A4-DFE3F0BED0A0}"/>
              </a:ext>
            </a:extLst>
          </p:cNvPr>
          <p:cNvSpPr txBox="1"/>
          <p:nvPr/>
        </p:nvSpPr>
        <p:spPr>
          <a:xfrm>
            <a:off x="7509901" y="593583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Link</a:t>
            </a:r>
            <a:endParaRPr lang="ja-JP" altLang="en-US" sz="1400" b="1" dirty="0">
              <a:solidFill>
                <a:schemeClr val="accent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2" name="角丸四角形 81">
            <a:extLst>
              <a:ext uri="{FF2B5EF4-FFF2-40B4-BE49-F238E27FC236}">
                <a16:creationId xmlns:a16="http://schemas.microsoft.com/office/drawing/2014/main" id="{E0E338D5-D870-5386-4FFD-CB5B584563C6}"/>
              </a:ext>
            </a:extLst>
          </p:cNvPr>
          <p:cNvSpPr/>
          <p:nvPr/>
        </p:nvSpPr>
        <p:spPr>
          <a:xfrm>
            <a:off x="3612290" y="3574534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Metadata</a:t>
            </a:r>
            <a:endParaRPr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83" name="角丸四角形 82">
            <a:extLst>
              <a:ext uri="{FF2B5EF4-FFF2-40B4-BE49-F238E27FC236}">
                <a16:creationId xmlns:a16="http://schemas.microsoft.com/office/drawing/2014/main" id="{6FEF1DB7-9254-282B-C743-5B4663A47974}"/>
              </a:ext>
            </a:extLst>
          </p:cNvPr>
          <p:cNvSpPr/>
          <p:nvPr/>
        </p:nvSpPr>
        <p:spPr>
          <a:xfrm>
            <a:off x="4925916" y="3581433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Metadata</a:t>
            </a:r>
            <a:endParaRPr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角丸四角形 83">
            <a:extLst>
              <a:ext uri="{FF2B5EF4-FFF2-40B4-BE49-F238E27FC236}">
                <a16:creationId xmlns:a16="http://schemas.microsoft.com/office/drawing/2014/main" id="{9507EB3A-0794-AAA3-545F-B5F7B6CF0D8B}"/>
              </a:ext>
            </a:extLst>
          </p:cNvPr>
          <p:cNvSpPr/>
          <p:nvPr/>
        </p:nvSpPr>
        <p:spPr>
          <a:xfrm>
            <a:off x="6199740" y="3581433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Metadata</a:t>
            </a:r>
            <a:endParaRPr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BE9CEA6-1DE5-7A97-C870-85934CD19B1E}"/>
              </a:ext>
            </a:extLst>
          </p:cNvPr>
          <p:cNvGrpSpPr/>
          <p:nvPr/>
        </p:nvGrpSpPr>
        <p:grpSpPr>
          <a:xfrm>
            <a:off x="3449235" y="4605114"/>
            <a:ext cx="3853364" cy="2018109"/>
            <a:chOff x="632858" y="4635818"/>
            <a:chExt cx="3853364" cy="2018109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AA7CCE2-3043-4363-8D2E-B6105A1E35D3}"/>
                </a:ext>
              </a:extLst>
            </p:cNvPr>
            <p:cNvSpPr/>
            <p:nvPr/>
          </p:nvSpPr>
          <p:spPr>
            <a:xfrm>
              <a:off x="632858" y="4635818"/>
              <a:ext cx="3853364" cy="2018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ja-JP" sz="1600" b="1" dirty="0">
                  <a:solidFill>
                    <a:schemeClr val="tx1"/>
                  </a:solidFill>
                </a:rPr>
                <a:t>Disciplinary Repository</a:t>
              </a:r>
              <a:endParaRPr lang="ja-JP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楕円 48">
              <a:extLst>
                <a:ext uri="{FF2B5EF4-FFF2-40B4-BE49-F238E27FC236}">
                  <a16:creationId xmlns:a16="http://schemas.microsoft.com/office/drawing/2014/main" id="{1BC25EE4-15B8-CC78-6A1C-1E1A595C4242}"/>
                </a:ext>
              </a:extLst>
            </p:cNvPr>
            <p:cNvSpPr/>
            <p:nvPr/>
          </p:nvSpPr>
          <p:spPr>
            <a:xfrm>
              <a:off x="3925490" y="5613110"/>
              <a:ext cx="108000" cy="10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1" name="楕円 50">
              <a:extLst>
                <a:ext uri="{FF2B5EF4-FFF2-40B4-BE49-F238E27FC236}">
                  <a16:creationId xmlns:a16="http://schemas.microsoft.com/office/drawing/2014/main" id="{8E0DAA47-1CB7-906A-4F88-098341AC1DE1}"/>
                </a:ext>
              </a:extLst>
            </p:cNvPr>
            <p:cNvSpPr/>
            <p:nvPr/>
          </p:nvSpPr>
          <p:spPr>
            <a:xfrm>
              <a:off x="4099002" y="5613110"/>
              <a:ext cx="108000" cy="10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70" name="Can 2">
              <a:extLst>
                <a:ext uri="{FF2B5EF4-FFF2-40B4-BE49-F238E27FC236}">
                  <a16:creationId xmlns:a16="http://schemas.microsoft.com/office/drawing/2014/main" id="{82534E2A-0854-1068-76CB-3E5FD1927C35}"/>
                </a:ext>
              </a:extLst>
            </p:cNvPr>
            <p:cNvSpPr/>
            <p:nvPr/>
          </p:nvSpPr>
          <p:spPr>
            <a:xfrm>
              <a:off x="727572" y="4779228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1" name="Can 2">
              <a:extLst>
                <a:ext uri="{FF2B5EF4-FFF2-40B4-BE49-F238E27FC236}">
                  <a16:creationId xmlns:a16="http://schemas.microsoft.com/office/drawing/2014/main" id="{509C0A9A-5D68-91D0-394D-C74DFBCD509D}"/>
                </a:ext>
              </a:extLst>
            </p:cNvPr>
            <p:cNvSpPr/>
            <p:nvPr/>
          </p:nvSpPr>
          <p:spPr>
            <a:xfrm>
              <a:off x="2063973" y="4806809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2" name="Can 2">
              <a:extLst>
                <a:ext uri="{FF2B5EF4-FFF2-40B4-BE49-F238E27FC236}">
                  <a16:creationId xmlns:a16="http://schemas.microsoft.com/office/drawing/2014/main" id="{2CC18346-A856-4BE3-40AC-13F5EF487157}"/>
                </a:ext>
              </a:extLst>
            </p:cNvPr>
            <p:cNvSpPr/>
            <p:nvPr/>
          </p:nvSpPr>
          <p:spPr>
            <a:xfrm>
              <a:off x="3365637" y="4779228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3" name="角丸四角形 72">
              <a:extLst>
                <a:ext uri="{FF2B5EF4-FFF2-40B4-BE49-F238E27FC236}">
                  <a16:creationId xmlns:a16="http://schemas.microsoft.com/office/drawing/2014/main" id="{C3E4E2DA-7F53-8E7C-738A-51E4F9C9B378}"/>
                </a:ext>
              </a:extLst>
            </p:cNvPr>
            <p:cNvSpPr/>
            <p:nvPr/>
          </p:nvSpPr>
          <p:spPr>
            <a:xfrm>
              <a:off x="806404" y="5160840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Metadata</a:t>
              </a:r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5" name="角丸四角形 74">
              <a:extLst>
                <a:ext uri="{FF2B5EF4-FFF2-40B4-BE49-F238E27FC236}">
                  <a16:creationId xmlns:a16="http://schemas.microsoft.com/office/drawing/2014/main" id="{7CD129D7-76A1-3BD2-143C-6CDE5736B9D6}"/>
                </a:ext>
              </a:extLst>
            </p:cNvPr>
            <p:cNvSpPr/>
            <p:nvPr/>
          </p:nvSpPr>
          <p:spPr>
            <a:xfrm>
              <a:off x="2153036" y="5188421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Metadata</a:t>
              </a:r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角丸四角形 75">
              <a:extLst>
                <a:ext uri="{FF2B5EF4-FFF2-40B4-BE49-F238E27FC236}">
                  <a16:creationId xmlns:a16="http://schemas.microsoft.com/office/drawing/2014/main" id="{20C33FD3-F1A4-0C2C-E02B-BD4771230C03}"/>
                </a:ext>
              </a:extLst>
            </p:cNvPr>
            <p:cNvSpPr/>
            <p:nvPr/>
          </p:nvSpPr>
          <p:spPr>
            <a:xfrm>
              <a:off x="3434404" y="5160840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Metadata</a:t>
              </a:r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角丸四角形 76">
              <a:extLst>
                <a:ext uri="{FF2B5EF4-FFF2-40B4-BE49-F238E27FC236}">
                  <a16:creationId xmlns:a16="http://schemas.microsoft.com/office/drawing/2014/main" id="{1FD243B6-EA9B-DE10-9E5B-C5140BBDE58D}"/>
                </a:ext>
              </a:extLst>
            </p:cNvPr>
            <p:cNvSpPr/>
            <p:nvPr/>
          </p:nvSpPr>
          <p:spPr>
            <a:xfrm>
              <a:off x="818493" y="5493374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Data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8" name="角丸四角形 77">
              <a:extLst>
                <a:ext uri="{FF2B5EF4-FFF2-40B4-BE49-F238E27FC236}">
                  <a16:creationId xmlns:a16="http://schemas.microsoft.com/office/drawing/2014/main" id="{51F6F861-AA3E-A56D-1D32-DA6649AD2772}"/>
                </a:ext>
              </a:extLst>
            </p:cNvPr>
            <p:cNvSpPr/>
            <p:nvPr/>
          </p:nvSpPr>
          <p:spPr>
            <a:xfrm>
              <a:off x="2153036" y="5512421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Data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0" name="角丸四角形 79">
              <a:extLst>
                <a:ext uri="{FF2B5EF4-FFF2-40B4-BE49-F238E27FC236}">
                  <a16:creationId xmlns:a16="http://schemas.microsoft.com/office/drawing/2014/main" id="{9ED3928B-E599-0774-970B-9A93A28A95D3}"/>
                </a:ext>
              </a:extLst>
            </p:cNvPr>
            <p:cNvSpPr/>
            <p:nvPr/>
          </p:nvSpPr>
          <p:spPr>
            <a:xfrm>
              <a:off x="3434404" y="5484840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50" dirty="0">
                  <a:solidFill>
                    <a:schemeClr val="tx1"/>
                  </a:solidFill>
                </a:rPr>
                <a:t>Data</a:t>
              </a:r>
              <a:endParaRPr lang="ja-JP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5" name="角丸四角形 84">
              <a:extLst>
                <a:ext uri="{FF2B5EF4-FFF2-40B4-BE49-F238E27FC236}">
                  <a16:creationId xmlns:a16="http://schemas.microsoft.com/office/drawing/2014/main" id="{D62F951A-2A0F-991A-4D99-7E03FDA14179}"/>
                </a:ext>
              </a:extLst>
            </p:cNvPr>
            <p:cNvSpPr/>
            <p:nvPr/>
          </p:nvSpPr>
          <p:spPr>
            <a:xfrm>
              <a:off x="2167537" y="5828314"/>
              <a:ext cx="900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Code</a:t>
              </a:r>
              <a:endParaRPr lang="ja-JP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6" name="角丸四角形 85">
              <a:extLst>
                <a:ext uri="{FF2B5EF4-FFF2-40B4-BE49-F238E27FC236}">
                  <a16:creationId xmlns:a16="http://schemas.microsoft.com/office/drawing/2014/main" id="{F66D475A-9C2C-D5ED-54AC-4E92D28046F8}"/>
                </a:ext>
              </a:extLst>
            </p:cNvPr>
            <p:cNvSpPr/>
            <p:nvPr/>
          </p:nvSpPr>
          <p:spPr>
            <a:xfrm>
              <a:off x="3433978" y="5828314"/>
              <a:ext cx="900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Code</a:t>
              </a:r>
              <a:endParaRPr lang="ja-JP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U ターン矢印 7">
            <a:extLst>
              <a:ext uri="{FF2B5EF4-FFF2-40B4-BE49-F238E27FC236}">
                <a16:creationId xmlns:a16="http://schemas.microsoft.com/office/drawing/2014/main" id="{922D5796-FA3B-D80D-E6BA-E1BEE68C552E}"/>
              </a:ext>
            </a:extLst>
          </p:cNvPr>
          <p:cNvSpPr/>
          <p:nvPr/>
        </p:nvSpPr>
        <p:spPr>
          <a:xfrm rot="10800000">
            <a:off x="5081081" y="4057361"/>
            <a:ext cx="568781" cy="893909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U ターン矢印 7">
            <a:extLst>
              <a:ext uri="{FF2B5EF4-FFF2-40B4-BE49-F238E27FC236}">
                <a16:creationId xmlns:a16="http://schemas.microsoft.com/office/drawing/2014/main" id="{F662CF0A-81AC-F827-059B-4CCAFB467C52}"/>
              </a:ext>
            </a:extLst>
          </p:cNvPr>
          <p:cNvSpPr/>
          <p:nvPr/>
        </p:nvSpPr>
        <p:spPr>
          <a:xfrm rot="10800000">
            <a:off x="3796025" y="4061533"/>
            <a:ext cx="503722" cy="861390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3" name="U ターン矢印 7">
            <a:extLst>
              <a:ext uri="{FF2B5EF4-FFF2-40B4-BE49-F238E27FC236}">
                <a16:creationId xmlns:a16="http://schemas.microsoft.com/office/drawing/2014/main" id="{0DBCB489-4F26-D52C-86CF-FB4D94CF9429}"/>
              </a:ext>
            </a:extLst>
          </p:cNvPr>
          <p:cNvSpPr/>
          <p:nvPr/>
        </p:nvSpPr>
        <p:spPr>
          <a:xfrm rot="10800000">
            <a:off x="6382339" y="4087239"/>
            <a:ext cx="568780" cy="859093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7" name="角丸四角形 86">
            <a:extLst>
              <a:ext uri="{FF2B5EF4-FFF2-40B4-BE49-F238E27FC236}">
                <a16:creationId xmlns:a16="http://schemas.microsoft.com/office/drawing/2014/main" id="{6118E4CB-E2FC-9214-7D8F-36C495E7F6D0}"/>
              </a:ext>
            </a:extLst>
          </p:cNvPr>
          <p:cNvSpPr/>
          <p:nvPr/>
        </p:nvSpPr>
        <p:spPr>
          <a:xfrm>
            <a:off x="8767293" y="5782999"/>
            <a:ext cx="900000" cy="25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Code</a:t>
            </a:r>
            <a:endParaRPr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DC000760-88A3-BA43-B7C0-F29F9DE5D611}"/>
              </a:ext>
            </a:extLst>
          </p:cNvPr>
          <p:cNvSpPr/>
          <p:nvPr/>
        </p:nvSpPr>
        <p:spPr>
          <a:xfrm>
            <a:off x="8767293" y="5438405"/>
            <a:ext cx="900000" cy="25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50" dirty="0">
                <a:solidFill>
                  <a:schemeClr val="tx1"/>
                </a:solidFill>
              </a:rPr>
              <a:t>Data</a:t>
            </a:r>
            <a:endParaRPr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67" name="上下矢印 66">
            <a:extLst>
              <a:ext uri="{FF2B5EF4-FFF2-40B4-BE49-F238E27FC236}">
                <a16:creationId xmlns:a16="http://schemas.microsoft.com/office/drawing/2014/main" id="{40ECD268-C3AE-8C1C-90A1-09DB475BE24A}"/>
              </a:ext>
            </a:extLst>
          </p:cNvPr>
          <p:cNvSpPr/>
          <p:nvPr/>
        </p:nvSpPr>
        <p:spPr>
          <a:xfrm rot="5400000">
            <a:off x="7685452" y="5043839"/>
            <a:ext cx="373285" cy="1332295"/>
          </a:xfrm>
          <a:prstGeom prst="upDownArrow">
            <a:avLst>
              <a:gd name="adj1" fmla="val 44060"/>
              <a:gd name="adj2" fmla="val 39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9" name="U ターン矢印 9">
            <a:extLst>
              <a:ext uri="{FF2B5EF4-FFF2-40B4-BE49-F238E27FC236}">
                <a16:creationId xmlns:a16="http://schemas.microsoft.com/office/drawing/2014/main" id="{C2F15A7E-4401-0E2D-8108-90A1553DFF4B}"/>
              </a:ext>
            </a:extLst>
          </p:cNvPr>
          <p:cNvSpPr/>
          <p:nvPr/>
        </p:nvSpPr>
        <p:spPr>
          <a:xfrm rot="13777618">
            <a:off x="7586030" y="1736329"/>
            <a:ext cx="534849" cy="1130255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0" name="Picture 23">
            <a:extLst>
              <a:ext uri="{FF2B5EF4-FFF2-40B4-BE49-F238E27FC236}">
                <a16:creationId xmlns:a16="http://schemas.microsoft.com/office/drawing/2014/main" id="{4DAE1989-759D-EF43-9DF5-1D0058047C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741" y="1438802"/>
            <a:ext cx="1897344" cy="529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1" name="Picture 2" descr="■">
            <a:extLst>
              <a:ext uri="{FF2B5EF4-FFF2-40B4-BE49-F238E27FC236}">
                <a16:creationId xmlns:a16="http://schemas.microsoft.com/office/drawing/2014/main" id="{5E4624B1-789F-19CF-1508-434DA61D3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43960" y="2727682"/>
            <a:ext cx="1299016" cy="114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右矢印 90">
            <a:extLst>
              <a:ext uri="{FF2B5EF4-FFF2-40B4-BE49-F238E27FC236}">
                <a16:creationId xmlns:a16="http://schemas.microsoft.com/office/drawing/2014/main" id="{74DE03D0-5CA7-D64D-1F72-22FC14C45855}"/>
              </a:ext>
            </a:extLst>
          </p:cNvPr>
          <p:cNvSpPr/>
          <p:nvPr/>
        </p:nvSpPr>
        <p:spPr>
          <a:xfrm rot="16200000">
            <a:off x="8868126" y="2202832"/>
            <a:ext cx="583783" cy="35685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3" name="右矢印 90">
            <a:extLst>
              <a:ext uri="{FF2B5EF4-FFF2-40B4-BE49-F238E27FC236}">
                <a16:creationId xmlns:a16="http://schemas.microsoft.com/office/drawing/2014/main" id="{E7056F7A-908B-3271-65D8-912D9FF4A9AF}"/>
              </a:ext>
            </a:extLst>
          </p:cNvPr>
          <p:cNvSpPr/>
          <p:nvPr/>
        </p:nvSpPr>
        <p:spPr>
          <a:xfrm rot="10800000">
            <a:off x="7629225" y="2903613"/>
            <a:ext cx="718833" cy="39649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4C03950-99B5-076F-BEF7-D95D1CDCFF78}"/>
              </a:ext>
            </a:extLst>
          </p:cNvPr>
          <p:cNvSpPr txBox="1"/>
          <p:nvPr/>
        </p:nvSpPr>
        <p:spPr>
          <a:xfrm>
            <a:off x="7950134" y="2436649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Search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6" name="右矢印 90">
            <a:extLst>
              <a:ext uri="{FF2B5EF4-FFF2-40B4-BE49-F238E27FC236}">
                <a16:creationId xmlns:a16="http://schemas.microsoft.com/office/drawing/2014/main" id="{4E24FC21-EF46-A0E1-EC59-7DF8E583CDFF}"/>
              </a:ext>
            </a:extLst>
          </p:cNvPr>
          <p:cNvSpPr/>
          <p:nvPr/>
        </p:nvSpPr>
        <p:spPr>
          <a:xfrm rot="8331444">
            <a:off x="7706515" y="3953970"/>
            <a:ext cx="912738" cy="37930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DA7B4F6F-8CF2-1B7C-5E53-89522BCE1E91}"/>
              </a:ext>
            </a:extLst>
          </p:cNvPr>
          <p:cNvSpPr txBox="1"/>
          <p:nvPr/>
        </p:nvSpPr>
        <p:spPr>
          <a:xfrm>
            <a:off x="7266236" y="3497102"/>
            <a:ext cx="136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Accessing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Data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3" name="右矢印 90">
            <a:extLst>
              <a:ext uri="{FF2B5EF4-FFF2-40B4-BE49-F238E27FC236}">
                <a16:creationId xmlns:a16="http://schemas.microsoft.com/office/drawing/2014/main" id="{7E692E4B-8DBD-1FC1-B78C-3D38614D97FB}"/>
              </a:ext>
            </a:extLst>
          </p:cNvPr>
          <p:cNvSpPr/>
          <p:nvPr/>
        </p:nvSpPr>
        <p:spPr>
          <a:xfrm rot="5400000">
            <a:off x="8869739" y="4006873"/>
            <a:ext cx="580554" cy="43074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659C237F-594C-1E83-B00D-9AEBD2A5D8CB}"/>
              </a:ext>
            </a:extLst>
          </p:cNvPr>
          <p:cNvSpPr txBox="1"/>
          <p:nvPr/>
        </p:nvSpPr>
        <p:spPr>
          <a:xfrm>
            <a:off x="9217294" y="3913971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Computing</a:t>
            </a: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Data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D2C2D7E7-8D2C-A856-AB1A-B36B0E934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4870" y="1714887"/>
            <a:ext cx="2669086" cy="1707912"/>
          </a:xfrm>
          <a:prstGeom prst="rect">
            <a:avLst/>
          </a:prstGeom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D9472CF2-A65E-DA78-28D8-E61B6B0E13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9679" y="4117558"/>
            <a:ext cx="906819" cy="321664"/>
          </a:xfrm>
          <a:prstGeom prst="rect">
            <a:avLst/>
          </a:prstGeom>
        </p:spPr>
      </p:pic>
      <p:pic>
        <p:nvPicPr>
          <p:cNvPr id="10" name="Picture 6" descr="真剣な会議のイラスト（男性）">
            <a:extLst>
              <a:ext uri="{FF2B5EF4-FFF2-40B4-BE49-F238E27FC236}">
                <a16:creationId xmlns:a16="http://schemas.microsoft.com/office/drawing/2014/main" id="{5004C4C8-216A-7C28-407B-4CDF87CA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37" y="2965402"/>
            <a:ext cx="1483827" cy="14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17D3DBB-F02A-7EB0-7634-5100117141D6}"/>
              </a:ext>
            </a:extLst>
          </p:cNvPr>
          <p:cNvSpPr txBox="1"/>
          <p:nvPr/>
        </p:nvSpPr>
        <p:spPr>
          <a:xfrm>
            <a:off x="1298013" y="4511018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Depositing</a:t>
            </a:r>
          </a:p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Data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E8CC3AA-33A0-86BC-4EE1-36EE3037DE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3450" y="1750477"/>
            <a:ext cx="822764" cy="115313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6C872D7-1A23-06AD-2104-0FC5EF4035D5}"/>
              </a:ext>
            </a:extLst>
          </p:cNvPr>
          <p:cNvSpPr txBox="1"/>
          <p:nvPr/>
        </p:nvSpPr>
        <p:spPr>
          <a:xfrm>
            <a:off x="1410963" y="1452068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Guideline</a:t>
            </a:r>
            <a:endParaRPr lang="ja-JP" altLang="en-US" sz="1400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2E2B99C-900B-34DD-3EE4-002904476D49}"/>
              </a:ext>
            </a:extLst>
          </p:cNvPr>
          <p:cNvSpPr/>
          <p:nvPr/>
        </p:nvSpPr>
        <p:spPr>
          <a:xfrm>
            <a:off x="1056543" y="1311503"/>
            <a:ext cx="1750402" cy="38462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右矢印 90">
            <a:extLst>
              <a:ext uri="{FF2B5EF4-FFF2-40B4-BE49-F238E27FC236}">
                <a16:creationId xmlns:a16="http://schemas.microsoft.com/office/drawing/2014/main" id="{C01A0028-39CA-8B93-1AED-D5F4822F6374}"/>
              </a:ext>
            </a:extLst>
          </p:cNvPr>
          <p:cNvSpPr/>
          <p:nvPr/>
        </p:nvSpPr>
        <p:spPr>
          <a:xfrm rot="2653998">
            <a:off x="2499997" y="4824547"/>
            <a:ext cx="656791" cy="53402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334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4A2A7-99CE-9FE8-7DDD-AC792D74141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Guidelines for Sharing Data in the Humanities</a:t>
            </a:r>
            <a:endParaRPr kumimoji="1" lang="en-US" altLang="ja-JP" dirty="0"/>
          </a:p>
          <a:p>
            <a:endParaRPr lang="en-US" altLang="ja-JP" sz="1200" dirty="0"/>
          </a:p>
          <a:p>
            <a:r>
              <a:rPr lang="en-US" altLang="ja-JP" sz="2000" dirty="0"/>
              <a:t>JSPS</a:t>
            </a:r>
            <a:r>
              <a:rPr lang="ja-JP" altLang="en-US" sz="2000" dirty="0"/>
              <a:t>　 人文学・社会科学におけるデータ共有のための手引き </a:t>
            </a:r>
            <a:r>
              <a:rPr lang="en-US" altLang="ja-JP" sz="2000" dirty="0"/>
              <a:t>(Japanese</a:t>
            </a:r>
            <a:r>
              <a:rPr lang="ja-JP" altLang="en-US" sz="2000" dirty="0"/>
              <a:t> </a:t>
            </a:r>
            <a:r>
              <a:rPr lang="en-US" altLang="ja-JP" sz="2000" dirty="0"/>
              <a:t>Only)</a:t>
            </a:r>
          </a:p>
          <a:p>
            <a:r>
              <a:rPr lang="en-US" altLang="ja-JP" sz="2000" dirty="0"/>
              <a:t>ALLEA  Sustainable and FAIR Data Sharing in the Humanities</a:t>
            </a:r>
          </a:p>
          <a:p>
            <a:pPr marL="0" indent="0">
              <a:buNone/>
            </a:pPr>
            <a:r>
              <a:rPr lang="en-US" altLang="ja-JP" sz="1200" dirty="0"/>
              <a:t>                                     </a:t>
            </a:r>
            <a:r>
              <a:rPr lang="en-US" altLang="ja-JP" sz="1400" dirty="0"/>
              <a:t>ALLEA: Europe’s academy federation; guidance on research integrity &amp; open science</a:t>
            </a:r>
          </a:p>
          <a:p>
            <a:pPr marL="0" indent="0">
              <a:buNone/>
            </a:pPr>
            <a:endParaRPr lang="en-US" altLang="ja-JP" sz="1200" dirty="0"/>
          </a:p>
          <a:p>
            <a:pPr marL="0" indent="0">
              <a:buNone/>
            </a:pPr>
            <a:r>
              <a:rPr lang="ja-JP" altLang="en-US" sz="2400" dirty="0"/>
              <a:t>→</a:t>
            </a:r>
            <a:r>
              <a:rPr lang="en-US" altLang="ja-JP" sz="2400" dirty="0"/>
              <a:t>The importance of creating a data management plan (DMP)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D59B3F2-7AA0-8B97-79A3-7C8430D7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dirty="0"/>
              <a:t>How Do We Share Research Data?</a:t>
            </a:r>
            <a:endParaRPr lang="ja-JP" altLang="en-US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FE45E7-E58A-0CE9-D012-D7D09B2B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444" y="3430695"/>
            <a:ext cx="2092924" cy="293331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CA57E3-62E3-F3E5-4E9B-7C5ABE766A3C}"/>
              </a:ext>
            </a:extLst>
          </p:cNvPr>
          <p:cNvSpPr txBox="1"/>
          <p:nvPr/>
        </p:nvSpPr>
        <p:spPr>
          <a:xfrm>
            <a:off x="2151109" y="6500045"/>
            <a:ext cx="31481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https://www.jsps.go.jp/j-di/guide.html</a:t>
            </a:r>
            <a:endParaRPr lang="ja-JP" altLang="en-US" sz="11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04C3A2-087E-7D0D-AF0A-BF7CEF4970F4}"/>
              </a:ext>
            </a:extLst>
          </p:cNvPr>
          <p:cNvSpPr txBox="1"/>
          <p:nvPr/>
        </p:nvSpPr>
        <p:spPr>
          <a:xfrm>
            <a:off x="7424311" y="6506570"/>
            <a:ext cx="32871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https://repository.dri.ie/catalog/tq582c863</a:t>
            </a:r>
            <a:endParaRPr lang="ja-JP" altLang="en-US" sz="1100" dirty="0"/>
          </a:p>
        </p:txBody>
      </p:sp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B2ACFBD7-A96E-B766-0765-57AEB28B4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2" y="5264408"/>
            <a:ext cx="1167620" cy="116762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FF77972-4F51-B296-AB42-F6CEE65CE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776" y="3429124"/>
            <a:ext cx="2092924" cy="2961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E4F2A4C-AFDA-351F-46F1-136C6A9D4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613" y="5229950"/>
            <a:ext cx="1186531" cy="11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0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665D-6F65-8FAB-5922-FA1B28729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1D783A-B5F9-C654-DFE1-2C5E772A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Data Management Plan (DMP)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84738E0-BDA5-B1FC-9817-1BE62799BE0E}"/>
              </a:ext>
            </a:extLst>
          </p:cNvPr>
          <p:cNvSpPr txBox="1"/>
          <p:nvPr/>
        </p:nvSpPr>
        <p:spPr>
          <a:xfrm>
            <a:off x="3955142" y="6372557"/>
            <a:ext cx="67128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Ref</a:t>
            </a:r>
            <a:r>
              <a:rPr lang="ja-JP" altLang="en-US" sz="1100" dirty="0"/>
              <a:t>：</a:t>
            </a:r>
            <a:r>
              <a:rPr lang="en-US" altLang="ja-JP" sz="1100" dirty="0"/>
              <a:t>JSPS 2024 </a:t>
            </a:r>
            <a:r>
              <a:rPr lang="ja-JP" altLang="en-US" sz="1100" dirty="0"/>
              <a:t>「科学研究費助成事業データマネジメントプラン（</a:t>
            </a:r>
            <a:r>
              <a:rPr lang="en-US" altLang="ja-JP" sz="1100" dirty="0"/>
              <a:t>DMP</a:t>
            </a:r>
            <a:r>
              <a:rPr lang="ja-JP" altLang="en-US" sz="1100" dirty="0"/>
              <a:t>）様式例」</a:t>
            </a:r>
            <a:r>
              <a:rPr lang="en-US" altLang="ja-JP" sz="1100" dirty="0"/>
              <a:t>(https://www.jsps.go.jp/file/storage/kaken_01_10_datamanagement/dmp_yoshiki_rei.xlsx)</a:t>
            </a:r>
            <a:endParaRPr lang="ja-JP" altLang="en-US" sz="11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EE61616-BB30-5508-623B-DD7B4492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670"/>
          <a:stretch>
            <a:fillRect/>
          </a:stretch>
        </p:blipFill>
        <p:spPr>
          <a:xfrm>
            <a:off x="1509963" y="3128785"/>
            <a:ext cx="8692816" cy="316540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A856A9C1-CADA-B028-B8C4-7A25D3EBC588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 bwMode="auto">
          <a:xfrm>
            <a:off x="816000" y="1260000"/>
            <a:ext cx="105600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plan that defines </a:t>
            </a:r>
            <a:r>
              <a:rPr kumimoji="0" lang="ja-JP" altLang="ja-JP" sz="2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data generated during the project will be collected, managed, and shared/published</a:t>
            </a:r>
            <a:r>
              <a:rPr kumimoji="0" lang="ja-JP" altLang="ja-JP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556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 as the project progresses.</a:t>
            </a:r>
          </a:p>
          <a:p>
            <a:pPr marL="3556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Necessary to clarify project management and resource allocation.</a:t>
            </a:r>
          </a:p>
          <a:p>
            <a:pPr marL="3556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FY2024, a DMP is mandatory for all JSPS KAKEN</a:t>
            </a:r>
            <a:r>
              <a:rPr kumimoji="0" lang="en-US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 grant categories.</a:t>
            </a:r>
          </a:p>
        </p:txBody>
      </p:sp>
    </p:spTree>
    <p:extLst>
      <p:ext uri="{BB962C8B-B14F-4D97-AF65-F5344CB8AC3E}">
        <p14:creationId xmlns:p14="http://schemas.microsoft.com/office/powerpoint/2010/main" val="2487393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D7D23-5370-3BE8-67C0-355A3E0BF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26EBB9-E501-E04B-80C5-8ABDE4FBD5A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b="1" dirty="0"/>
              <a:t>Planning stage</a:t>
            </a:r>
            <a:endParaRPr lang="en-US" altLang="ja-JP" dirty="0"/>
          </a:p>
          <a:p>
            <a:pPr lvl="1"/>
            <a:r>
              <a:rPr lang="en-US" altLang="ja-JP" dirty="0"/>
              <a:t>Clarify the </a:t>
            </a:r>
            <a:r>
              <a:rPr lang="en-US" altLang="ja-JP" b="1" dirty="0"/>
              <a:t>characteristics of the data</a:t>
            </a:r>
            <a:r>
              <a:rPr lang="en-US" altLang="ja-JP" dirty="0"/>
              <a:t>.</a:t>
            </a:r>
          </a:p>
          <a:p>
            <a:pPr lvl="2"/>
            <a:r>
              <a:rPr lang="en-US" altLang="ja-JP" dirty="0"/>
              <a:t>Distinguish </a:t>
            </a:r>
            <a:r>
              <a:rPr lang="en-US" altLang="ja-JP" b="1" dirty="0"/>
              <a:t>primary sources</a:t>
            </a:r>
            <a:r>
              <a:rPr lang="en-US" altLang="ja-JP" dirty="0"/>
              <a:t> vs. </a:t>
            </a:r>
            <a:r>
              <a:rPr lang="en-US" altLang="ja-JP" b="1" dirty="0"/>
              <a:t>derived/processed data</a:t>
            </a:r>
            <a:r>
              <a:rPr lang="en-US" altLang="ja-JP" dirty="0"/>
              <a:t>.</a:t>
            </a:r>
          </a:p>
          <a:p>
            <a:pPr lvl="2"/>
            <a:r>
              <a:rPr lang="en-US" altLang="ja-JP" dirty="0"/>
              <a:t>Identify the </a:t>
            </a:r>
            <a:r>
              <a:rPr lang="en-US" altLang="ja-JP" b="1" dirty="0"/>
              <a:t>types of data</a:t>
            </a:r>
            <a:r>
              <a:rPr lang="en-US" altLang="ja-JP" dirty="0"/>
              <a:t> to be produced (</a:t>
            </a:r>
            <a:r>
              <a:rPr lang="en-US" altLang="ja-JP" b="1" dirty="0"/>
              <a:t>text</a:t>
            </a:r>
            <a:r>
              <a:rPr lang="en-US" altLang="ja-JP" dirty="0"/>
              <a:t>, </a:t>
            </a:r>
            <a:r>
              <a:rPr lang="en-US" altLang="ja-JP" b="1" dirty="0"/>
              <a:t>images</a:t>
            </a:r>
            <a:r>
              <a:rPr lang="en-US" altLang="ja-JP" dirty="0"/>
              <a:t>).</a:t>
            </a:r>
          </a:p>
          <a:p>
            <a:pPr lvl="1"/>
            <a:r>
              <a:rPr lang="en-US" altLang="ja-JP" dirty="0"/>
              <a:t>Check </a:t>
            </a:r>
            <a:r>
              <a:rPr lang="en-US" altLang="ja-JP" b="1" dirty="0"/>
              <a:t>legal/ethical constraints</a:t>
            </a:r>
            <a:r>
              <a:rPr lang="en-US" altLang="ja-JP" dirty="0"/>
              <a:t>:</a:t>
            </a:r>
          </a:p>
          <a:p>
            <a:pPr lvl="2"/>
            <a:r>
              <a:rPr lang="en-US" altLang="ja-JP" b="1" dirty="0"/>
              <a:t>copyright</a:t>
            </a:r>
            <a:r>
              <a:rPr lang="en-US" altLang="ja-JP" dirty="0"/>
              <a:t>, </a:t>
            </a:r>
            <a:r>
              <a:rPr lang="en-US" altLang="ja-JP" b="1" dirty="0"/>
              <a:t>portrait rights</a:t>
            </a:r>
            <a:r>
              <a:rPr lang="en-US" altLang="ja-JP" dirty="0"/>
              <a:t>, </a:t>
            </a:r>
            <a:r>
              <a:rPr lang="en-US" altLang="ja-JP" b="1" dirty="0"/>
              <a:t>Cultural Property Law</a:t>
            </a:r>
            <a:r>
              <a:rPr lang="en-US" altLang="ja-JP" dirty="0"/>
              <a:t>, etc.</a:t>
            </a:r>
          </a:p>
          <a:p>
            <a:pPr lvl="2"/>
            <a:r>
              <a:rPr lang="en-US" altLang="ja-JP" dirty="0"/>
              <a:t>In the humanities, constraints can be strong for </a:t>
            </a:r>
            <a:r>
              <a:rPr lang="en-US" altLang="ja-JP" b="1" u="sng" dirty="0"/>
              <a:t>cultural-heritage data</a:t>
            </a:r>
            <a:r>
              <a:rPr lang="en-US" altLang="ja-JP" u="sng" dirty="0"/>
              <a:t> </a:t>
            </a:r>
            <a:r>
              <a:rPr lang="en-US" altLang="ja-JP" dirty="0"/>
              <a:t>and </a:t>
            </a:r>
            <a:r>
              <a:rPr lang="en-US" altLang="ja-JP" b="1" u="sng" dirty="0"/>
              <a:t>personal data</a:t>
            </a:r>
            <a:r>
              <a:rPr lang="en-US" altLang="ja-JP" dirty="0"/>
              <a:t>.</a:t>
            </a:r>
          </a:p>
          <a:p>
            <a:pPr marL="360363" lvl="1" indent="0">
              <a:buNone/>
            </a:pPr>
            <a:r>
              <a:rPr lang="en-US" altLang="ja-JP" b="1" dirty="0"/>
              <a:t>→ </a:t>
            </a:r>
            <a:r>
              <a:rPr lang="en-US" altLang="ja-JP" dirty="0"/>
              <a:t>Compile these points in a </a:t>
            </a:r>
            <a:r>
              <a:rPr lang="en-US" altLang="ja-JP" b="1" dirty="0"/>
              <a:t>Data Management Plan (DMP).</a:t>
            </a:r>
          </a:p>
          <a:p>
            <a:pPr marL="360363" lvl="1" indent="0">
              <a:buNone/>
            </a:pPr>
            <a:endParaRPr lang="en-US" altLang="ja-JP" dirty="0"/>
          </a:p>
          <a:p>
            <a:r>
              <a:rPr lang="en-US" altLang="ja-JP" b="1" dirty="0"/>
              <a:t>Data collection / creation stage</a:t>
            </a:r>
            <a:endParaRPr lang="en-US" altLang="ja-JP" dirty="0"/>
          </a:p>
          <a:p>
            <a:pPr lvl="1"/>
            <a:r>
              <a:rPr lang="en-US" altLang="ja-JP" dirty="0"/>
              <a:t>Choose file formats:</a:t>
            </a:r>
          </a:p>
          <a:p>
            <a:pPr lvl="2"/>
            <a:r>
              <a:rPr lang="en-US" altLang="ja-JP" dirty="0"/>
              <a:t>prefer </a:t>
            </a:r>
            <a:r>
              <a:rPr lang="en-US" altLang="ja-JP" b="1" u="sng" dirty="0"/>
              <a:t>sustainable open formats</a:t>
            </a:r>
            <a:r>
              <a:rPr lang="en-US" altLang="ja-JP" u="sng" dirty="0"/>
              <a:t> </a:t>
            </a:r>
            <a:r>
              <a:rPr lang="en-US" altLang="ja-JP" dirty="0"/>
              <a:t>(e.g., </a:t>
            </a:r>
            <a:r>
              <a:rPr lang="en-US" altLang="ja-JP" b="1" dirty="0"/>
              <a:t>CSV</a:t>
            </a:r>
            <a:r>
              <a:rPr lang="en-US" altLang="ja-JP" dirty="0"/>
              <a:t>, </a:t>
            </a:r>
            <a:r>
              <a:rPr lang="en-US" altLang="ja-JP" b="1" dirty="0"/>
              <a:t>XML</a:t>
            </a:r>
            <a:r>
              <a:rPr lang="en-US" altLang="ja-JP" dirty="0"/>
              <a:t>, </a:t>
            </a:r>
            <a:r>
              <a:rPr lang="en-US" altLang="ja-JP" b="1" dirty="0"/>
              <a:t>TIFF</a:t>
            </a:r>
            <a:r>
              <a:rPr lang="en-US" altLang="ja-JP" dirty="0"/>
              <a:t>, </a:t>
            </a:r>
            <a:r>
              <a:rPr lang="en-US" altLang="ja-JP" b="1" dirty="0"/>
              <a:t>WAV</a:t>
            </a:r>
            <a:r>
              <a:rPr lang="en-US" altLang="ja-JP" dirty="0"/>
              <a:t>).</a:t>
            </a:r>
          </a:p>
          <a:p>
            <a:pPr lvl="1"/>
            <a:r>
              <a:rPr lang="en-US" altLang="ja-JP" dirty="0"/>
              <a:t>Select a </a:t>
            </a:r>
            <a:r>
              <a:rPr lang="en-US" altLang="ja-JP" b="1" dirty="0"/>
              <a:t>metadata schema</a:t>
            </a:r>
            <a:r>
              <a:rPr lang="en-US" altLang="ja-JP" dirty="0"/>
              <a:t> that matches the nature of the dataset.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6F41ABA-EC61-E055-61CB-2785E6BA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Steps for Data Sharing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233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346912-C5BA-BC37-0CF3-D142B07D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Metadata Required by Public Funders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88633C-1DB8-B8D6-AF04-7E706711C9C1}"/>
              </a:ext>
            </a:extLst>
          </p:cNvPr>
          <p:cNvSpPr/>
          <p:nvPr/>
        </p:nvSpPr>
        <p:spPr>
          <a:xfrm>
            <a:off x="8254965" y="5107405"/>
            <a:ext cx="3770812" cy="134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From FY 2025, information on the supporting data for publicly funded research outputs will, in principle, be made public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4E1F376-59DE-6FD6-0B5B-170D3FDB1BB5}"/>
              </a:ext>
            </a:extLst>
          </p:cNvPr>
          <p:cNvSpPr txBox="1"/>
          <p:nvPr/>
        </p:nvSpPr>
        <p:spPr>
          <a:xfrm>
            <a:off x="6320591" y="6550223"/>
            <a:ext cx="5871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Ref: https://www8.cao.go.jp/cstp/metadatainstructions_en.pdf</a:t>
            </a:r>
            <a:endParaRPr lang="ja-JP" altLang="en-US" sz="1400" dirty="0"/>
          </a:p>
        </p:txBody>
      </p:sp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3A557FDF-DEF4-FC5E-DDF1-76002974044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 l="593"/>
          <a:stretch>
            <a:fillRect/>
          </a:stretch>
        </p:blipFill>
        <p:spPr>
          <a:xfrm>
            <a:off x="1112921" y="1222573"/>
            <a:ext cx="6975822" cy="53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0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F24FD-D361-4D02-1586-9EFDCFA64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892AA9-F8BF-0318-2CCA-3C82253D742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6000" y="1266015"/>
            <a:ext cx="10499700" cy="532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dirty="0"/>
              <a:t>In the humanities, metadata choice depends on data characteristics and repository purpose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DB4A006-7AD3-B01D-BCD8-A9E3D136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Metadata in the Humanities</a:t>
            </a:r>
            <a:endParaRPr kumimoji="1" lang="ja-JP" altLang="en-US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70252AD4-E6EC-48EA-3413-BE36AEA1D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780112"/>
              </p:ext>
            </p:extLst>
          </p:nvPr>
        </p:nvGraphicFramePr>
        <p:xfrm>
          <a:off x="755700" y="1792122"/>
          <a:ext cx="10560000" cy="4988088"/>
        </p:xfrm>
        <a:graphic>
          <a:graphicData uri="http://schemas.openxmlformats.org/drawingml/2006/table">
            <a:tbl>
              <a:tblPr/>
              <a:tblGrid>
                <a:gridCol w="327000">
                  <a:extLst>
                    <a:ext uri="{9D8B030D-6E8A-4147-A177-3AD203B41FA5}">
                      <a16:colId xmlns:a16="http://schemas.microsoft.com/office/drawing/2014/main" val="3100513200"/>
                    </a:ext>
                  </a:extLst>
                </a:gridCol>
                <a:gridCol w="2484521">
                  <a:extLst>
                    <a:ext uri="{9D8B030D-6E8A-4147-A177-3AD203B41FA5}">
                      <a16:colId xmlns:a16="http://schemas.microsoft.com/office/drawing/2014/main" val="2679735342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4281704773"/>
                    </a:ext>
                  </a:extLst>
                </a:gridCol>
                <a:gridCol w="5275847">
                  <a:extLst>
                    <a:ext uri="{9D8B030D-6E8A-4147-A177-3AD203B41FA5}">
                      <a16:colId xmlns:a16="http://schemas.microsoft.com/office/drawing/2014/main" val="2106669045"/>
                    </a:ext>
                  </a:extLst>
                </a:gridCol>
                <a:gridCol w="300932">
                  <a:extLst>
                    <a:ext uri="{9D8B030D-6E8A-4147-A177-3AD203B41FA5}">
                      <a16:colId xmlns:a16="http://schemas.microsoft.com/office/drawing/2014/main" val="1287313524"/>
                    </a:ext>
                  </a:extLst>
                </a:gridCol>
              </a:tblGrid>
              <a:tr h="2389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6361"/>
                  </a:ext>
                </a:extLst>
              </a:tr>
              <a:tr h="2389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Schema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Primary use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Key features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37090"/>
                  </a:ext>
                </a:extLst>
              </a:tr>
              <a:tr h="5330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Dublin Core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General repository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International standard of 15 simple elements; supported by nearly all repositories.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348602"/>
                  </a:ext>
                </a:extLst>
              </a:tr>
              <a:tr h="5330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schema.org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Web publishing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General-purpose schema for search engine optimization (SEO); growing use in open science contexts.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20990"/>
                  </a:ext>
                </a:extLst>
              </a:tr>
              <a:tr h="5330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JPCOAR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Japanese university libraries / JDCat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Used by Japanese university libraries.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090735"/>
                  </a:ext>
                </a:extLst>
              </a:tr>
              <a:tr h="5330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TEI (Text Encoding Initiative)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Literary &amp; historical sources (text)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XML-based; strong for annotations, critical editions, and versioning; a staple of digital humanities.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612899"/>
                  </a:ext>
                </a:extLst>
              </a:tr>
              <a:tr h="5330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CIDOC-CRM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Cultural heritage &amp; museums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Event-centric ontology; suited to exhibitions, acquisition/provenance histories, and archaeological data.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954010"/>
                  </a:ext>
                </a:extLst>
              </a:tr>
              <a:tr h="5330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IIIF (International Image Interoperability Framework)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Images, manuscripts, paintings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Technical framework for image delivery; ensures interoperability among viewers.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939675"/>
                  </a:ext>
                </a:extLst>
              </a:tr>
              <a:tr h="5330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EAD (Encoded Archival Description)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Archival materials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Supports hierarchical archival description; widely used by archives in Europe and North America.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796189"/>
                  </a:ext>
                </a:extLst>
              </a:tr>
              <a:tr h="53982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MODS/METS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Libraries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Supports bibliographic detail (MODS) and package/structural description (METS).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738502"/>
                  </a:ext>
                </a:extLst>
              </a:tr>
              <a:tr h="2389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644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02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66F09B-3AAD-0063-452C-180F53527FB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altLang="ja-JP" sz="2400" b="1" dirty="0"/>
              <a:t>Scope</a:t>
            </a:r>
            <a:endParaRPr lang="en-US" altLang="ja-JP" sz="2400" dirty="0"/>
          </a:p>
          <a:p>
            <a:pPr lvl="1"/>
            <a:r>
              <a:rPr lang="en-US" altLang="ja-JP" sz="2000" dirty="0"/>
              <a:t>Literary works, historical sources, letters, manuscripts, dictionaries</a:t>
            </a:r>
          </a:p>
          <a:p>
            <a:r>
              <a:rPr lang="en-US" altLang="ja-JP" sz="2400" b="1" dirty="0"/>
              <a:t>Features</a:t>
            </a:r>
            <a:endParaRPr lang="en-US" altLang="ja-JP" sz="2400" dirty="0"/>
          </a:p>
          <a:p>
            <a:pPr lvl="1"/>
            <a:r>
              <a:rPr lang="en-US" altLang="ja-JP" sz="2000" dirty="0"/>
              <a:t>XML-based; can represent </a:t>
            </a:r>
            <a:r>
              <a:rPr lang="en-US" altLang="ja-JP" sz="2000" b="1" dirty="0"/>
              <a:t>detailed structure</a:t>
            </a:r>
            <a:r>
              <a:rPr lang="en-US" altLang="ja-JP" sz="2000" dirty="0"/>
              <a:t>, </a:t>
            </a:r>
            <a:r>
              <a:rPr lang="en-US" altLang="ja-JP" sz="2000" b="1" dirty="0"/>
              <a:t>annotations</a:t>
            </a:r>
            <a:r>
              <a:rPr lang="en-US" altLang="ja-JP" sz="2000" dirty="0"/>
              <a:t>, and </a:t>
            </a:r>
            <a:r>
              <a:rPr lang="en-US" altLang="ja-JP" sz="2000" b="1" dirty="0"/>
              <a:t>edition/version differences</a:t>
            </a:r>
            <a:endParaRPr lang="en-US" altLang="ja-JP" sz="2000" dirty="0"/>
          </a:p>
          <a:p>
            <a:pPr lvl="1"/>
            <a:r>
              <a:rPr lang="en-US" altLang="ja-JP" sz="2000" dirty="0"/>
              <a:t>Strong for </a:t>
            </a:r>
            <a:r>
              <a:rPr lang="en-US" altLang="ja-JP" sz="2000" b="1" dirty="0"/>
              <a:t>digital scholarly editing</a:t>
            </a:r>
            <a:r>
              <a:rPr lang="en-US" altLang="ja-JP" sz="2000" dirty="0"/>
              <a:t>, </a:t>
            </a:r>
            <a:r>
              <a:rPr lang="en-US" altLang="ja-JP" sz="2000" b="1" dirty="0"/>
              <a:t>critical editions</a:t>
            </a:r>
            <a:r>
              <a:rPr lang="en-US" altLang="ja-JP" sz="2000" dirty="0"/>
              <a:t>, and </a:t>
            </a:r>
            <a:r>
              <a:rPr lang="en-US" altLang="ja-JP" sz="2000" b="1" dirty="0"/>
              <a:t>annotation</a:t>
            </a:r>
            <a:endParaRPr lang="en-US" altLang="ja-JP" sz="2000" dirty="0"/>
          </a:p>
          <a:p>
            <a:pPr lvl="1"/>
            <a:r>
              <a:rPr lang="en-US" altLang="ja-JP" sz="2000" b="1" dirty="0"/>
              <a:t>Widely adopted</a:t>
            </a:r>
            <a:r>
              <a:rPr lang="en-US" altLang="ja-JP" sz="2000" dirty="0"/>
              <a:t> across the international humanities community</a:t>
            </a:r>
          </a:p>
          <a:p>
            <a:r>
              <a:rPr lang="en-US" altLang="ja-JP" sz="2400" b="1" dirty="0"/>
              <a:t>Use cases</a:t>
            </a:r>
            <a:endParaRPr lang="en-US" altLang="ja-JP" sz="2400" dirty="0"/>
          </a:p>
          <a:p>
            <a:pPr lvl="1"/>
            <a:r>
              <a:rPr lang="en-US" altLang="ja-JP" sz="2000" dirty="0"/>
              <a:t>Digitized classical texts, Digital archives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99271F-0E77-82F5-E5C5-D586D765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TEI (Text Encoding Initiative)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66F03B-F59B-55DA-27C5-891D4D7D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11" y="3704611"/>
            <a:ext cx="4827062" cy="27815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EDFF4B-CD29-C084-4187-25EF58BA90D5}"/>
              </a:ext>
            </a:extLst>
          </p:cNvPr>
          <p:cNvSpPr txBox="1"/>
          <p:nvPr/>
        </p:nvSpPr>
        <p:spPr>
          <a:xfrm>
            <a:off x="7650473" y="6498000"/>
            <a:ext cx="3250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lvl="1"/>
            <a:r>
              <a:rPr lang="en-US" altLang="ja-JP" dirty="0"/>
              <a:t>Perseus Digital Library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90B59B-EE82-ECB9-0254-975F34D2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67" y="4646065"/>
            <a:ext cx="3347787" cy="194193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0660955-1B46-3868-61F8-5E6AF523746A}"/>
              </a:ext>
            </a:extLst>
          </p:cNvPr>
          <p:cNvSpPr txBox="1"/>
          <p:nvPr/>
        </p:nvSpPr>
        <p:spPr>
          <a:xfrm>
            <a:off x="2974157" y="6600742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TEI Editor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219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ja-JP" dirty="0"/>
              <a:t>What is Open Science (OS)?</a:t>
            </a:r>
          </a:p>
          <a:p>
            <a:pPr lvl="1"/>
            <a:r>
              <a:rPr lang="en-US" altLang="ja-JP" dirty="0"/>
              <a:t>Changes in Data Sharing</a:t>
            </a:r>
          </a:p>
          <a:p>
            <a:pPr lvl="1"/>
            <a:r>
              <a:rPr lang="en-US" altLang="ja-JP" dirty="0"/>
              <a:t>Journals with DAS</a:t>
            </a:r>
          </a:p>
          <a:p>
            <a:pPr lvl="1"/>
            <a:r>
              <a:rPr lang="en-US" altLang="ja-JP" dirty="0"/>
              <a:t>Immediate Open Access</a:t>
            </a:r>
          </a:p>
          <a:p>
            <a:r>
              <a:rPr lang="en-US" altLang="ja-JP" dirty="0"/>
              <a:t>Research Infrastructure for the Humanities</a:t>
            </a:r>
          </a:p>
          <a:p>
            <a:pPr lvl="1"/>
            <a:r>
              <a:rPr lang="en-US" altLang="ja-JP" dirty="0"/>
              <a:t>Europe/U.S.</a:t>
            </a:r>
          </a:p>
          <a:p>
            <a:pPr lvl="1"/>
            <a:r>
              <a:rPr lang="en-US" altLang="ja-JP" dirty="0"/>
              <a:t>Japan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Data Sharing for humanities</a:t>
            </a:r>
          </a:p>
          <a:p>
            <a:pPr lvl="1"/>
            <a:r>
              <a:rPr lang="en-US" altLang="ja-JP" dirty="0"/>
              <a:t>Data Management Plan(DMP)</a:t>
            </a:r>
          </a:p>
          <a:p>
            <a:pPr lvl="1"/>
            <a:r>
              <a:rPr lang="en-US" altLang="ja-JP" dirty="0"/>
              <a:t>Metadata in the Humanities</a:t>
            </a:r>
          </a:p>
          <a:p>
            <a:pPr lvl="1"/>
            <a:r>
              <a:rPr lang="en-US" altLang="ja-JP" dirty="0"/>
              <a:t>Steps for Data Sharing</a:t>
            </a:r>
          </a:p>
          <a:p>
            <a:pPr>
              <a:lnSpc>
                <a:spcPct val="100000"/>
              </a:lnSpc>
            </a:pPr>
            <a:r>
              <a:rPr lang="en-US" altLang="ja-JP" dirty="0"/>
              <a:t>Outlook</a:t>
            </a:r>
          </a:p>
          <a:p>
            <a:pPr>
              <a:lnSpc>
                <a:spcPct val="100000"/>
              </a:lnSpc>
            </a:pPr>
            <a:endParaRPr lang="en-US" altLang="ja-JP" dirty="0"/>
          </a:p>
          <a:p>
            <a:pPr marL="0" indent="0">
              <a:lnSpc>
                <a:spcPct val="100000"/>
              </a:lnSpc>
              <a:buNone/>
            </a:pPr>
            <a:endParaRPr lang="en-US" altLang="ja-JP" dirty="0"/>
          </a:p>
          <a:p>
            <a:pPr marL="360363" lvl="1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514350" lvl="2" indent="0">
              <a:buNone/>
            </a:pP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D8A7EA-FFF9-4F05-A2F5-0D01D6F70558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Today's Outline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C3A36F-9E7D-C0BF-EF29-76598746C743}"/>
              </a:ext>
            </a:extLst>
          </p:cNvPr>
          <p:cNvSpPr txBox="1"/>
          <p:nvPr/>
        </p:nvSpPr>
        <p:spPr>
          <a:xfrm>
            <a:off x="6611353" y="6232504"/>
            <a:ext cx="5011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dirty="0"/>
              <a:t>＊</a:t>
            </a:r>
            <a:r>
              <a:rPr lang="en-US" altLang="ja-JP" sz="2000" dirty="0"/>
              <a:t>The views are my personal opinions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7243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5616B5A-FFA4-647C-0CFA-8E7688CE4E21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 bwMode="auto">
          <a:xfrm>
            <a:off x="816001" y="1278048"/>
            <a:ext cx="752790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400" b="1" dirty="0"/>
              <a:t>Scope</a:t>
            </a:r>
            <a:endParaRPr lang="en-US" altLang="ja-JP" sz="2400" dirty="0"/>
          </a:p>
          <a:p>
            <a:pPr lvl="1"/>
            <a:r>
              <a:rPr lang="en-US" altLang="ja-JP" sz="2000" dirty="0"/>
              <a:t>Museums, archaeology, and cultural-heritage archives</a:t>
            </a:r>
          </a:p>
          <a:p>
            <a:r>
              <a:rPr lang="en-US" altLang="ja-JP" sz="2400" b="1" dirty="0"/>
              <a:t>Features</a:t>
            </a:r>
            <a:endParaRPr lang="en-US" altLang="ja-JP" sz="2400" dirty="0"/>
          </a:p>
          <a:p>
            <a:pPr lvl="1"/>
            <a:r>
              <a:rPr lang="en-US" altLang="ja-JP" sz="2000" b="1" dirty="0"/>
              <a:t>Event-centric model</a:t>
            </a:r>
            <a:r>
              <a:rPr lang="en-US" altLang="ja-JP" sz="2000" dirty="0"/>
              <a:t> — represents relationships such as acquisition, creation, and exhibition</a:t>
            </a:r>
          </a:p>
          <a:p>
            <a:pPr lvl="1"/>
            <a:r>
              <a:rPr lang="en-US" altLang="ja-JP" sz="2000" b="1" dirty="0"/>
              <a:t>RDF/OWL–based ontology</a:t>
            </a:r>
            <a:r>
              <a:rPr lang="en-US" altLang="ja-JP" sz="2000" dirty="0"/>
              <a:t>, highly compatible with </a:t>
            </a:r>
            <a:r>
              <a:rPr lang="en-US" altLang="ja-JP" sz="2000" b="1" dirty="0"/>
              <a:t>Linked Open Data</a:t>
            </a:r>
            <a:endParaRPr lang="en-US" altLang="ja-JP" sz="2000" dirty="0"/>
          </a:p>
          <a:p>
            <a:pPr lvl="1"/>
            <a:r>
              <a:rPr lang="en-US" altLang="ja-JP" sz="2000" b="1" dirty="0"/>
              <a:t>Internationally approved ISO standard</a:t>
            </a:r>
            <a:r>
              <a:rPr lang="en-US" altLang="ja-JP" sz="2000" dirty="0"/>
              <a:t> (</a:t>
            </a:r>
            <a:r>
              <a:rPr lang="en-US" altLang="ja-JP" sz="2000" b="1" dirty="0"/>
              <a:t>ISO 21127</a:t>
            </a:r>
            <a:r>
              <a:rPr lang="en-US" altLang="ja-JP" sz="2000" dirty="0"/>
              <a:t>)</a:t>
            </a:r>
          </a:p>
          <a:p>
            <a:r>
              <a:rPr lang="en-US" altLang="ja-JP" sz="2400" b="1" dirty="0"/>
              <a:t>Use cases</a:t>
            </a:r>
            <a:endParaRPr lang="en-US" altLang="ja-JP" sz="2400" dirty="0"/>
          </a:p>
          <a:p>
            <a:pPr lvl="1"/>
            <a:r>
              <a:rPr lang="en-US" altLang="ja-JP" sz="2000" b="1" dirty="0" err="1"/>
              <a:t>Europeana</a:t>
            </a:r>
            <a:endParaRPr lang="en-US" altLang="ja-JP" sz="2000" dirty="0"/>
          </a:p>
          <a:p>
            <a:pPr lvl="1"/>
            <a:r>
              <a:rPr lang="en-US" altLang="ja-JP" sz="2000" b="1" dirty="0"/>
              <a:t>British Museum</a:t>
            </a:r>
            <a:endParaRPr lang="en-US" altLang="ja-JP" sz="2000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ja-JP" altLang="ja-JP" sz="1800" dirty="0">
              <a:latin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0EBA24A-6479-5D74-324E-F9ABBCFF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CIDOC-CRM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36D5EE-0955-2A38-C85B-59909E66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492" y="4001166"/>
            <a:ext cx="3723774" cy="28568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4E746F-FB9C-8754-1D43-6971D172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312" y="1973178"/>
            <a:ext cx="3818409" cy="46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1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77C05E4-F862-23D1-1776-94F5647ACEEC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 bwMode="auto">
          <a:xfrm>
            <a:off x="528044" y="1241748"/>
            <a:ext cx="838815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400" b="1" dirty="0"/>
              <a:t>Scope</a:t>
            </a:r>
            <a:endParaRPr lang="en-US" altLang="ja-JP" sz="2400" dirty="0"/>
          </a:p>
          <a:p>
            <a:pPr lvl="1"/>
            <a:r>
              <a:rPr lang="en-US" altLang="ja-JP" sz="2000" dirty="0"/>
              <a:t>High-resolution images of </a:t>
            </a:r>
            <a:r>
              <a:rPr lang="en-US" altLang="ja-JP" sz="2000" b="1" dirty="0"/>
              <a:t>manuscripts, paintings, </a:t>
            </a:r>
          </a:p>
          <a:p>
            <a:pPr marL="360363" lvl="1" indent="0">
              <a:buNone/>
            </a:pPr>
            <a:r>
              <a:rPr lang="ja-JP" altLang="en-US" sz="2000" b="1" dirty="0"/>
              <a:t>　</a:t>
            </a:r>
            <a:r>
              <a:rPr lang="en-US" altLang="ja-JP" sz="2000" b="1" dirty="0"/>
              <a:t>maps, photographs</a:t>
            </a:r>
            <a:endParaRPr lang="en-US" altLang="ja-JP" sz="2000" dirty="0"/>
          </a:p>
          <a:p>
            <a:r>
              <a:rPr lang="en-US" altLang="ja-JP" sz="2400" b="1" dirty="0"/>
              <a:t>Features</a:t>
            </a:r>
            <a:endParaRPr lang="en-US" altLang="ja-JP" sz="2400" dirty="0"/>
          </a:p>
          <a:p>
            <a:pPr lvl="1"/>
            <a:r>
              <a:rPr lang="en-US" altLang="ja-JP" sz="2000" dirty="0"/>
              <a:t>Supports </a:t>
            </a:r>
            <a:r>
              <a:rPr lang="en-US" altLang="ja-JP" sz="2000" b="1" dirty="0"/>
              <a:t>zoom</a:t>
            </a:r>
            <a:r>
              <a:rPr lang="en-US" altLang="ja-JP" sz="2000" dirty="0"/>
              <a:t>, </a:t>
            </a:r>
            <a:r>
              <a:rPr lang="en-US" altLang="ja-JP" sz="2000" b="1" dirty="0"/>
              <a:t>pan</a:t>
            </a:r>
            <a:r>
              <a:rPr lang="en-US" altLang="ja-JP" sz="2000" dirty="0"/>
              <a:t>, and </a:t>
            </a:r>
            <a:r>
              <a:rPr lang="en-US" altLang="ja-JP" sz="2000" b="1" dirty="0"/>
              <a:t>region (partial) display</a:t>
            </a:r>
            <a:endParaRPr lang="en-US" altLang="ja-JP" sz="2000" dirty="0"/>
          </a:p>
          <a:p>
            <a:pPr lvl="1"/>
            <a:r>
              <a:rPr lang="en-US" altLang="ja-JP" sz="2000" b="1" dirty="0"/>
              <a:t>Share images across repositories</a:t>
            </a:r>
            <a:r>
              <a:rPr lang="en-US" altLang="ja-JP" sz="2000" dirty="0"/>
              <a:t> via APIs</a:t>
            </a:r>
          </a:p>
          <a:p>
            <a:pPr lvl="1"/>
            <a:r>
              <a:rPr lang="en-US" altLang="ja-JP" sz="2000" b="1" dirty="0"/>
              <a:t>Open-source viewers</a:t>
            </a:r>
            <a:r>
              <a:rPr lang="en-US" altLang="ja-JP" sz="2000" dirty="0"/>
              <a:t> available (Mirador, Universal Viewer)</a:t>
            </a:r>
          </a:p>
          <a:p>
            <a:r>
              <a:rPr lang="en-US" altLang="ja-JP" sz="2400" b="1" dirty="0"/>
              <a:t>Use cases</a:t>
            </a:r>
            <a:endParaRPr lang="en-US" altLang="ja-JP" sz="2400" dirty="0"/>
          </a:p>
          <a:p>
            <a:pPr lvl="1"/>
            <a:r>
              <a:rPr lang="en-US" altLang="ja-JP" sz="2000" b="1" dirty="0"/>
              <a:t>National Diet Library Digital Collections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9CF40F-7DDC-0A7E-A09A-6B058672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IIIF </a:t>
            </a:r>
            <a:r>
              <a:rPr lang="en-US" altLang="ja-JP" sz="2400" dirty="0"/>
              <a:t>(International Image Interoperability Framework)</a:t>
            </a:r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07FEB6-FAFA-9598-3C48-70F3B9751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880" y="1436063"/>
            <a:ext cx="3336736" cy="515677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982E38A-56B0-AA6C-6771-949FCB409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14" y="4288736"/>
            <a:ext cx="5708296" cy="23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02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88187B7A-4AB6-8334-DA1F-BEE268F4EE2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t="13048"/>
          <a:stretch>
            <a:fillRect/>
          </a:stretch>
        </p:blipFill>
        <p:spPr>
          <a:xfrm>
            <a:off x="1135372" y="1833030"/>
            <a:ext cx="9567447" cy="4597361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EA39B59-3E12-17EC-DBDE-31A7B25B1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22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3077731-544C-9EF6-FB34-C9B38EFA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Steps for Data Sharing :After Research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C8F6C1-5C07-B866-F4A5-FF720FEFEB68}"/>
              </a:ext>
            </a:extLst>
          </p:cNvPr>
          <p:cNvSpPr txBox="1"/>
          <p:nvPr/>
        </p:nvSpPr>
        <p:spPr>
          <a:xfrm>
            <a:off x="816000" y="1341406"/>
            <a:ext cx="1099833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Workflow for Setting Publication and Use Conditions of Research Data</a:t>
            </a:r>
          </a:p>
          <a:p>
            <a:r>
              <a:rPr lang="ja-JP" altLang="en-US" sz="2000" dirty="0"/>
              <a:t>　　</a:t>
            </a:r>
            <a:endParaRPr lang="en-US" altLang="ja-JP" sz="2000" dirty="0"/>
          </a:p>
          <a:p>
            <a:r>
              <a:rPr lang="ja-JP" altLang="en-US" dirty="0"/>
              <a:t>　　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F1095CF-9FD0-A34D-4F88-CB0FD692DF2F}"/>
              </a:ext>
            </a:extLst>
          </p:cNvPr>
          <p:cNvSpPr txBox="1"/>
          <p:nvPr/>
        </p:nvSpPr>
        <p:spPr>
          <a:xfrm>
            <a:off x="1645806" y="6286403"/>
            <a:ext cx="9567447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Ref: </a:t>
            </a:r>
            <a:r>
              <a:rPr lang="ja-JP" altLang="en-US" sz="1050" dirty="0"/>
              <a:t>“研究データの公開・利用条件表示ガイドライン</a:t>
            </a:r>
            <a:r>
              <a:rPr lang="en-US" altLang="ja-JP" sz="1050" dirty="0"/>
              <a:t>”. </a:t>
            </a:r>
            <a:r>
              <a:rPr lang="ja-JP" altLang="en-US" sz="1050" dirty="0"/>
              <a:t>研究データ利活用協議会 （ </a:t>
            </a:r>
            <a:r>
              <a:rPr lang="en-US" altLang="ja-JP" sz="1050" dirty="0"/>
              <a:t>RDUF </a:t>
            </a:r>
            <a:r>
              <a:rPr lang="ja-JP" altLang="en-US" sz="1050" dirty="0"/>
              <a:t>） 研 究 デ ー タ ラ イ セ ン ス 小 委 員 会 </a:t>
            </a:r>
            <a:r>
              <a:rPr lang="en-US" altLang="ja-JP" sz="1050" dirty="0"/>
              <a:t>, 2020, 32p. https://doi.org/10.11502/rduf_license_guideline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77660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DFF33D7-FC66-4BE9-F4AA-6231F1272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23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D608E2C-C9EB-9859-553A-011DC6CE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Q1 Identify target data</a:t>
            </a:r>
            <a:endParaRPr kumimoji="1" lang="ja-JP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B2FA79C-86C1-980E-731A-B6F0C736D77D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 bwMode="auto">
          <a:xfrm>
            <a:off x="816000" y="1454088"/>
            <a:ext cx="10560000" cy="493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altLang="ja-JP" sz="2400" b="1" dirty="0"/>
              <a:t>Identify publishing data </a:t>
            </a:r>
            <a:r>
              <a:rPr lang="en-US" altLang="ja-JP" sz="2400" dirty="0"/>
              <a:t>from the data collected or created in your project.</a:t>
            </a:r>
          </a:p>
          <a:p>
            <a:pPr marL="0" indent="0">
              <a:buNone/>
            </a:pPr>
            <a:endParaRPr lang="en-US" altLang="ja-JP" sz="1100" dirty="0"/>
          </a:p>
          <a:p>
            <a:r>
              <a:rPr lang="ja-JP" altLang="en-US" sz="2000" b="1" dirty="0"/>
              <a:t>◯ </a:t>
            </a:r>
            <a:r>
              <a:rPr lang="en-US" altLang="ja-JP" sz="2000" b="1" dirty="0"/>
              <a:t>publishing data:</a:t>
            </a:r>
            <a:r>
              <a:rPr lang="en-US" altLang="ja-JP" sz="2000" dirty="0"/>
              <a:t> digital data such as </a:t>
            </a:r>
            <a:r>
              <a:rPr lang="en-US" altLang="ja-JP" sz="2000" b="1" dirty="0"/>
              <a:t>numbers</a:t>
            </a:r>
            <a:r>
              <a:rPr lang="en-US" altLang="ja-JP" sz="2000" dirty="0"/>
              <a:t>, </a:t>
            </a:r>
            <a:r>
              <a:rPr lang="en-US" altLang="ja-JP" sz="2000" b="1" dirty="0"/>
              <a:t>text</a:t>
            </a:r>
            <a:r>
              <a:rPr lang="en-US" altLang="ja-JP" sz="2000" dirty="0"/>
              <a:t>, </a:t>
            </a:r>
            <a:r>
              <a:rPr lang="en-US" altLang="ja-JP" sz="2000" b="1" dirty="0"/>
              <a:t>images</a:t>
            </a:r>
            <a:r>
              <a:rPr lang="en-US" altLang="ja-JP" sz="2000" dirty="0"/>
              <a:t>, </a:t>
            </a:r>
            <a:r>
              <a:rPr lang="en-US" altLang="ja-JP" sz="2000" b="1" dirty="0"/>
              <a:t>audio</a:t>
            </a:r>
            <a:r>
              <a:rPr lang="en-US" altLang="ja-JP" sz="2000" dirty="0"/>
              <a:t>, </a:t>
            </a:r>
            <a:r>
              <a:rPr lang="en-US" altLang="ja-JP" sz="2000" b="1" dirty="0"/>
              <a:t>video</a:t>
            </a:r>
            <a:r>
              <a:rPr lang="en-US" altLang="ja-JP" sz="2000" dirty="0"/>
              <a:t>.</a:t>
            </a:r>
          </a:p>
          <a:p>
            <a:pPr lvl="1"/>
            <a:r>
              <a:rPr lang="en-US" altLang="ja-JP" sz="1600" b="1" dirty="0"/>
              <a:t>Supporting data</a:t>
            </a:r>
            <a:r>
              <a:rPr lang="en-US" altLang="ja-JP" sz="1600" dirty="0"/>
              <a:t> — released as the </a:t>
            </a:r>
            <a:r>
              <a:rPr lang="en-US" altLang="ja-JP" sz="1600" b="1" dirty="0"/>
              <a:t>evidence for the article</a:t>
            </a:r>
            <a:r>
              <a:rPr lang="en-US" altLang="ja-JP" sz="1600" dirty="0"/>
              <a:t> or as a </a:t>
            </a:r>
            <a:r>
              <a:rPr lang="en-US" altLang="ja-JP" sz="1600" b="1" dirty="0"/>
              <a:t>research output</a:t>
            </a:r>
            <a:r>
              <a:rPr lang="en-US" altLang="ja-JP" sz="1600" dirty="0"/>
              <a:t> in itself.</a:t>
            </a:r>
          </a:p>
          <a:p>
            <a:pPr lvl="1"/>
            <a:r>
              <a:rPr lang="en-US" altLang="ja-JP" sz="1600" b="1" dirty="0"/>
              <a:t>Source (primary) data</a:t>
            </a:r>
            <a:r>
              <a:rPr lang="en-US" altLang="ja-JP" sz="1600" dirty="0"/>
              <a:t> — original data from </a:t>
            </a:r>
            <a:r>
              <a:rPr lang="en-US" altLang="ja-JP" sz="1600" b="1" dirty="0"/>
              <a:t>observation/collection</a:t>
            </a:r>
            <a:r>
              <a:rPr lang="en-US" altLang="ja-JP" sz="1600" dirty="0"/>
              <a:t>, held by you or by a third party.</a:t>
            </a:r>
          </a:p>
          <a:p>
            <a:pPr lvl="1"/>
            <a:r>
              <a:rPr lang="en-US" altLang="ja-JP" sz="1600" b="1" dirty="0"/>
              <a:t>Derived data</a:t>
            </a:r>
            <a:r>
              <a:rPr lang="en-US" altLang="ja-JP" sz="1600" dirty="0"/>
              <a:t> — created by </a:t>
            </a:r>
            <a:r>
              <a:rPr lang="en-US" altLang="ja-JP" sz="1600" b="1" dirty="0"/>
              <a:t>processing</a:t>
            </a:r>
            <a:r>
              <a:rPr lang="en-US" altLang="ja-JP" sz="1600" dirty="0"/>
              <a:t> source data. Pay attention to </a:t>
            </a:r>
            <a:r>
              <a:rPr lang="en-US" altLang="ja-JP" sz="1600" b="1" dirty="0"/>
              <a:t>citation method</a:t>
            </a:r>
            <a:r>
              <a:rPr lang="en-US" altLang="ja-JP" sz="1600" dirty="0"/>
              <a:t>, </a:t>
            </a:r>
            <a:r>
              <a:rPr lang="en-US" altLang="ja-JP" sz="1600" b="1" dirty="0"/>
              <a:t>rights ownership</a:t>
            </a:r>
            <a:r>
              <a:rPr lang="en-US" altLang="ja-JP" sz="1600" dirty="0"/>
              <a:t>, and </a:t>
            </a:r>
            <a:r>
              <a:rPr lang="en-US" altLang="ja-JP" sz="1600" b="1" dirty="0"/>
              <a:t>version information</a:t>
            </a:r>
            <a:r>
              <a:rPr lang="en-US" altLang="ja-JP" sz="1600" dirty="0"/>
              <a:t>.</a:t>
            </a:r>
          </a:p>
          <a:p>
            <a:r>
              <a:rPr lang="ja-JP" altLang="en-US" sz="2000" b="1" dirty="0"/>
              <a:t>✕ </a:t>
            </a:r>
            <a:r>
              <a:rPr lang="en-US" altLang="ja-JP" sz="2000" b="1" dirty="0"/>
              <a:t>Not publishing data </a:t>
            </a:r>
            <a:endParaRPr lang="en-US" altLang="ja-JP" sz="2000" dirty="0"/>
          </a:p>
          <a:p>
            <a:pPr lvl="1"/>
            <a:r>
              <a:rPr lang="en-US" altLang="ja-JP" sz="1600" b="1" dirty="0"/>
              <a:t>Metadata itself</a:t>
            </a:r>
            <a:r>
              <a:rPr lang="en-US" altLang="ja-JP" sz="1600" dirty="0"/>
              <a:t>, research </a:t>
            </a:r>
            <a:r>
              <a:rPr lang="en-US" altLang="ja-JP" sz="1600" b="1" dirty="0"/>
              <a:t>notes/lab journals</a:t>
            </a:r>
            <a:r>
              <a:rPr lang="en-US" altLang="ja-JP" sz="1600" dirty="0"/>
              <a:t>, </a:t>
            </a:r>
            <a:r>
              <a:rPr lang="en-US" altLang="ja-JP" sz="1600" b="1" dirty="0"/>
              <a:t>physical specimens/objects</a:t>
            </a:r>
            <a:endParaRPr lang="en-US" altLang="ja-JP" sz="1600" dirty="0"/>
          </a:p>
          <a:p>
            <a:pPr lvl="1"/>
            <a:r>
              <a:rPr lang="en-US" altLang="ja-JP" sz="1600" b="1" dirty="0"/>
              <a:t>Copyrighted works</a:t>
            </a:r>
            <a:r>
              <a:rPr lang="en-US" altLang="ja-JP" sz="1600" dirty="0"/>
              <a:t> (articles, books, secondary works, etc.)</a:t>
            </a:r>
          </a:p>
          <a:p>
            <a:pPr lvl="1"/>
            <a:r>
              <a:rPr lang="en-US" altLang="ja-JP" sz="1600" b="1" dirty="0"/>
              <a:t>Execution environments</a:t>
            </a:r>
            <a:r>
              <a:rPr lang="en-US" altLang="ja-JP" sz="1600" dirty="0"/>
              <a:t> (e.g., </a:t>
            </a:r>
            <a:r>
              <a:rPr lang="en-US" altLang="ja-JP" sz="1600" b="1" dirty="0"/>
              <a:t>databases</a:t>
            </a:r>
            <a:r>
              <a:rPr lang="en-US" altLang="ja-JP" sz="1600" dirty="0"/>
              <a:t>, </a:t>
            </a:r>
            <a:r>
              <a:rPr lang="en-US" altLang="ja-JP" sz="1600" b="1" dirty="0"/>
              <a:t>analysis software</a:t>
            </a:r>
            <a:r>
              <a:rPr lang="en-US" altLang="ja-JP" sz="1600" dirty="0"/>
              <a:t>, etc.)</a:t>
            </a:r>
          </a:p>
          <a:p>
            <a:pPr lvl="1"/>
            <a:endParaRPr lang="en-US" altLang="ja-JP" sz="1600" dirty="0"/>
          </a:p>
          <a:p>
            <a:r>
              <a:rPr lang="en-US" altLang="ja-JP" sz="2000" b="1" dirty="0"/>
              <a:t>mandate to publish the data?</a:t>
            </a:r>
            <a:endParaRPr lang="en-US" altLang="ja-JP" sz="2000" dirty="0"/>
          </a:p>
          <a:p>
            <a:pPr lvl="1"/>
            <a:r>
              <a:rPr lang="en-US" altLang="ja-JP" sz="1600" b="1" dirty="0"/>
              <a:t>funder</a:t>
            </a:r>
            <a:r>
              <a:rPr lang="en-US" altLang="ja-JP" sz="1600" dirty="0"/>
              <a:t>, </a:t>
            </a:r>
            <a:r>
              <a:rPr lang="en-US" altLang="ja-JP" sz="1600" b="1" dirty="0"/>
              <a:t>publisher</a:t>
            </a:r>
            <a:r>
              <a:rPr lang="en-US" altLang="ja-JP" sz="1600" dirty="0"/>
              <a:t>, or </a:t>
            </a:r>
            <a:r>
              <a:rPr lang="en-US" altLang="ja-JP" sz="1600" b="1" dirty="0"/>
              <a:t>your institution</a:t>
            </a:r>
            <a:r>
              <a:rPr lang="en-US" altLang="ja-JP" sz="1600" dirty="0"/>
              <a:t> may </a:t>
            </a:r>
            <a:r>
              <a:rPr lang="en-US" altLang="ja-JP" sz="1600" b="1" dirty="0"/>
              <a:t>require</a:t>
            </a:r>
            <a:r>
              <a:rPr lang="en-US" altLang="ja-JP" sz="1600" dirty="0"/>
              <a:t> sharing.</a:t>
            </a:r>
          </a:p>
          <a:p>
            <a:pPr marL="360363" lvl="1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ja-JP" altLang="en-US" sz="2000" b="1" dirty="0"/>
              <a:t>→</a:t>
            </a:r>
            <a:r>
              <a:rPr lang="en-US" altLang="ja-JP" sz="2000" b="1" dirty="0"/>
              <a:t>If you are unsure, consult legal/IP/ethics experts</a:t>
            </a:r>
            <a:r>
              <a:rPr lang="en-US" altLang="ja-JP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932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62312A1-5977-5CEB-F2B7-EB26F3CDD25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6000" y="1329489"/>
            <a:ext cx="10604258" cy="545632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b="1" dirty="0"/>
              <a:t>Check constraints before publishing</a:t>
            </a:r>
            <a:endParaRPr lang="en-US" altLang="ja-JP" dirty="0"/>
          </a:p>
          <a:p>
            <a:pPr lvl="1"/>
            <a:r>
              <a:rPr lang="en-US" altLang="ja-JP" dirty="0"/>
              <a:t>Legal / policy constraints: </a:t>
            </a:r>
          </a:p>
          <a:p>
            <a:pPr lvl="2"/>
            <a:r>
              <a:rPr lang="en-US" altLang="ja-JP" dirty="0"/>
              <a:t>state secrets &amp; security, international treaties, protection of endangered species</a:t>
            </a:r>
          </a:p>
          <a:p>
            <a:pPr lvl="1"/>
            <a:r>
              <a:rPr lang="en-US" altLang="ja-JP" dirty="0"/>
              <a:t>Contractual constraints: </a:t>
            </a:r>
          </a:p>
          <a:p>
            <a:pPr lvl="2"/>
            <a:r>
              <a:rPr lang="en-US" altLang="ja-JP" dirty="0"/>
              <a:t>collaboration agreements, data-use agreements</a:t>
            </a:r>
          </a:p>
          <a:p>
            <a:pPr lvl="1"/>
            <a:r>
              <a:rPr lang="en-US" altLang="ja-JP" dirty="0"/>
              <a:t>Institutional policies: intellectual property (IP) </a:t>
            </a:r>
          </a:p>
          <a:p>
            <a:pPr lvl="1"/>
            <a:r>
              <a:rPr lang="en-US" altLang="ja-JP" b="1" dirty="0"/>
              <a:t>cultural property, copyright</a:t>
            </a:r>
          </a:p>
          <a:p>
            <a:pPr lvl="1"/>
            <a:r>
              <a:rPr lang="en-US" altLang="ja-JP" sz="2600" b="1" dirty="0"/>
              <a:t>personal data protection</a:t>
            </a:r>
            <a:endParaRPr lang="en-US" altLang="ja-JP" sz="2600" dirty="0"/>
          </a:p>
          <a:p>
            <a:pPr lvl="2"/>
            <a:endParaRPr lang="en-US" altLang="ja-JP" dirty="0"/>
          </a:p>
          <a:p>
            <a:r>
              <a:rPr lang="en-US" altLang="ja-JP" sz="2600" dirty="0"/>
              <a:t>If constraints exist,                             (Q3 handle constraints)</a:t>
            </a:r>
          </a:p>
          <a:p>
            <a:pPr lvl="1"/>
            <a:r>
              <a:rPr lang="en-US" altLang="ja-JP" sz="2200" dirty="0"/>
              <a:t>consider anonymization, an embargo period, and document conditions for later publish, offering condition(restricted) access</a:t>
            </a:r>
          </a:p>
          <a:p>
            <a:pPr lvl="1"/>
            <a:r>
              <a:rPr lang="en-US" altLang="ja-JP" dirty="0"/>
              <a:t>document the decision process, publish metadata only.</a:t>
            </a:r>
          </a:p>
          <a:p>
            <a:pPr lvl="2"/>
            <a:endParaRPr lang="en-US" altLang="ja-JP" dirty="0"/>
          </a:p>
          <a:p>
            <a:pPr marL="0" indent="0">
              <a:buNone/>
            </a:pPr>
            <a:r>
              <a:rPr lang="en-US" altLang="ja-JP" b="1" dirty="0"/>
              <a:t>→ If you are unsure, consult legal/IP/ethics experts.</a:t>
            </a:r>
            <a:endParaRPr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6EF050D-55B4-4FD0-C399-95C2B0AD9D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4A6EA00-AE4D-0E0F-FB28-E188A042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Q2 Check constraints 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1821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8895221-CEC2-D82F-3F41-950B1B21977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656000" cy="5328000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We recommend publishing in </a:t>
            </a:r>
            <a:r>
              <a:rPr lang="en-US" altLang="ja-JP" sz="2400" u="sng" dirty="0"/>
              <a:t>disciplinary</a:t>
            </a:r>
            <a:r>
              <a:rPr lang="en-US" altLang="ja-JP" sz="2400" dirty="0"/>
              <a:t> or </a:t>
            </a:r>
            <a:r>
              <a:rPr lang="en-US" altLang="ja-JP" sz="2400" u="sng" dirty="0"/>
              <a:t>institutional repositories </a:t>
            </a:r>
            <a:r>
              <a:rPr lang="en-US" altLang="ja-JP" sz="2400" dirty="0"/>
              <a:t>to improve discoverability and ensure long-term persistence.</a:t>
            </a:r>
            <a:endParaRPr lang="en-US" altLang="ja-JP" sz="16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D5672B7-ED63-1FC9-21C7-F3CE2B4B6C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25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951AB12-9ACD-B962-F4BD-00369FA6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Q4 Select a repository</a:t>
            </a:r>
            <a:endParaRPr kumimoji="1" lang="ja-JP" altLang="en-US" dirty="0"/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B6D75B19-E018-4F06-0790-1B4F06478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834210"/>
              </p:ext>
            </p:extLst>
          </p:nvPr>
        </p:nvGraphicFramePr>
        <p:xfrm>
          <a:off x="513347" y="2260655"/>
          <a:ext cx="11165306" cy="4099456"/>
        </p:xfrm>
        <a:graphic>
          <a:graphicData uri="http://schemas.openxmlformats.org/drawingml/2006/table">
            <a:tbl>
              <a:tblPr/>
              <a:tblGrid>
                <a:gridCol w="204536">
                  <a:extLst>
                    <a:ext uri="{9D8B030D-6E8A-4147-A177-3AD203B41FA5}">
                      <a16:colId xmlns:a16="http://schemas.microsoft.com/office/drawing/2014/main" val="2823856449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3050251273"/>
                    </a:ext>
                  </a:extLst>
                </a:gridCol>
                <a:gridCol w="2929689">
                  <a:extLst>
                    <a:ext uri="{9D8B030D-6E8A-4147-A177-3AD203B41FA5}">
                      <a16:colId xmlns:a16="http://schemas.microsoft.com/office/drawing/2014/main" val="2809878215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202653846"/>
                    </a:ext>
                  </a:extLst>
                </a:gridCol>
                <a:gridCol w="1869298">
                  <a:extLst>
                    <a:ext uri="{9D8B030D-6E8A-4147-A177-3AD203B41FA5}">
                      <a16:colId xmlns:a16="http://schemas.microsoft.com/office/drawing/2014/main" val="3677460033"/>
                    </a:ext>
                  </a:extLst>
                </a:gridCol>
                <a:gridCol w="1521596">
                  <a:extLst>
                    <a:ext uri="{9D8B030D-6E8A-4147-A177-3AD203B41FA5}">
                      <a16:colId xmlns:a16="http://schemas.microsoft.com/office/drawing/2014/main" val="1981786398"/>
                    </a:ext>
                  </a:extLst>
                </a:gridCol>
                <a:gridCol w="1638306">
                  <a:extLst>
                    <a:ext uri="{9D8B030D-6E8A-4147-A177-3AD203B41FA5}">
                      <a16:colId xmlns:a16="http://schemas.microsoft.com/office/drawing/2014/main" val="2769148359"/>
                    </a:ext>
                  </a:extLst>
                </a:gridCol>
                <a:gridCol w="180476">
                  <a:extLst>
                    <a:ext uri="{9D8B030D-6E8A-4147-A177-3AD203B41FA5}">
                      <a16:colId xmlns:a16="http://schemas.microsoft.com/office/drawing/2014/main" val="3716670849"/>
                    </a:ext>
                  </a:extLst>
                </a:gridCol>
              </a:tblGrid>
              <a:tr h="2192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279531"/>
                  </a:ext>
                </a:extLst>
              </a:tr>
              <a:tr h="43016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Repository type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Disciplinary specialization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Support for conditional access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Persistence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Who can deposit / what is accepted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Examples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590260"/>
                  </a:ext>
                </a:extLst>
              </a:tr>
              <a:tr h="84345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Disciplinary repository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Built with discipline-specific standards (e.g., TEI, IIIF). High disciplinary specialization; broad re-use expected.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Often supports conditional or restricted access.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Operated as research-center projects; long-term sustainability can be uncertain.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Tends to accept specific types of data only.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TextGridRepository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Qualitative Data Repository 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etc.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293097"/>
                  </a:ext>
                </a:extLst>
              </a:tr>
              <a:tr h="105431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Institutional repository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Generic metadata added by library staff, etc. Academic repository but low disciplinary specialization.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Limited support; often difficult to apply conditional access.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High persistence (operated by universities).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For institutional members, accepts virtually any type of data.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University institutional repositories (e.g., KURENAI); </a:t>
                      </a:r>
                    </a:p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J-STAGE Data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073930"/>
                  </a:ext>
                </a:extLst>
              </a:tr>
              <a:tr h="106275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General repository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Generic metadata added by individual researchers. Low specialization as academic data repositories.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Usually configurable by depositors themselves in many services.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Some persistence expected, but policies may change (e.g., fees/paywalls).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Open to anyone; accepts any data type.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Figshare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Zenodo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OSF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Mendeley Data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GitHub</a:t>
                      </a: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536232"/>
                  </a:ext>
                </a:extLst>
              </a:tr>
              <a:tr h="2192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435" marR="8435" marT="84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705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305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4335BF0E-2C17-B979-CF8E-342A4A7F9A4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b="1" dirty="0"/>
              <a:t>1) Legal compliance</a:t>
            </a:r>
            <a:endParaRPr lang="en-US" altLang="ja-JP" sz="2400" dirty="0"/>
          </a:p>
          <a:p>
            <a:pPr lvl="1"/>
            <a:r>
              <a:rPr lang="en-US" altLang="ja-JP" sz="2000" dirty="0"/>
              <a:t>Confirm whether you are allowed to </a:t>
            </a:r>
            <a:r>
              <a:rPr lang="en-US" altLang="ja-JP" sz="2000" b="1" dirty="0"/>
              <a:t>grant a license</a:t>
            </a:r>
            <a:r>
              <a:rPr lang="en-US" altLang="ja-JP" sz="2000" dirty="0"/>
              <a:t> for the target data.</a:t>
            </a:r>
          </a:p>
          <a:p>
            <a:pPr lvl="1"/>
            <a:r>
              <a:rPr lang="en-US" altLang="ja-JP" sz="2000" dirty="0"/>
              <a:t>Consider ownership and permissions from </a:t>
            </a:r>
            <a:r>
              <a:rPr lang="en-US" altLang="ja-JP" sz="2000" b="1" dirty="0"/>
              <a:t>holding institutions</a:t>
            </a:r>
            <a:r>
              <a:rPr lang="en-US" altLang="ja-JP" sz="2000" dirty="0"/>
              <a:t> (e.g., manuscripts, paintings).</a:t>
            </a:r>
          </a:p>
          <a:p>
            <a:pPr lvl="1"/>
            <a:r>
              <a:rPr lang="en-US" altLang="ja-JP" sz="2000" b="1" dirty="0"/>
              <a:t>Do not attach a license</a:t>
            </a:r>
            <a:r>
              <a:rPr lang="en-US" altLang="ja-JP" sz="2000" dirty="0"/>
              <a:t> to works already in the </a:t>
            </a:r>
            <a:r>
              <a:rPr lang="en-US" altLang="ja-JP" sz="2000" b="1" dirty="0"/>
              <a:t>public domain</a:t>
            </a:r>
            <a:r>
              <a:rPr lang="en-US" altLang="ja-JP" sz="2000" dirty="0"/>
              <a:t>.</a:t>
            </a:r>
          </a:p>
          <a:p>
            <a:pPr lvl="1"/>
            <a:r>
              <a:rPr lang="en-US" altLang="ja-JP" sz="2000" dirty="0"/>
              <a:t>If a </a:t>
            </a:r>
            <a:r>
              <a:rPr lang="en-US" altLang="ja-JP" sz="2000" b="1" dirty="0"/>
              <a:t>funder</a:t>
            </a:r>
            <a:r>
              <a:rPr lang="en-US" altLang="ja-JP" sz="2000" dirty="0"/>
              <a:t> or </a:t>
            </a:r>
            <a:r>
              <a:rPr lang="en-US" altLang="ja-JP" sz="2000" b="1" dirty="0"/>
              <a:t>receiving repository</a:t>
            </a:r>
            <a:r>
              <a:rPr lang="en-US" altLang="ja-JP" sz="2000" dirty="0"/>
              <a:t> specifies a license, </a:t>
            </a:r>
            <a:r>
              <a:rPr lang="en-US" altLang="ja-JP" sz="2000" b="1" dirty="0"/>
              <a:t>follow that policy</a:t>
            </a:r>
            <a:r>
              <a:rPr lang="en-US" altLang="ja-JP" sz="2000" dirty="0"/>
              <a:t>.</a:t>
            </a:r>
          </a:p>
          <a:p>
            <a:pPr marL="0" indent="0">
              <a:buNone/>
            </a:pPr>
            <a:r>
              <a:rPr lang="en-US" altLang="ja-JP" sz="2400" b="1" dirty="0"/>
              <a:t>2) Choose a standard, maximally open license</a:t>
            </a:r>
            <a:endParaRPr lang="en-US" altLang="ja-JP" sz="2400" dirty="0"/>
          </a:p>
          <a:p>
            <a:pPr lvl="1"/>
            <a:r>
              <a:rPr lang="en-US" altLang="ja-JP" sz="2000" b="1" dirty="0"/>
              <a:t>Recommended:</a:t>
            </a:r>
            <a:r>
              <a:rPr lang="en-US" altLang="ja-JP" sz="2000" dirty="0"/>
              <a:t> </a:t>
            </a:r>
            <a:r>
              <a:rPr lang="en-US" altLang="ja-JP" sz="2000" b="1" dirty="0"/>
              <a:t>CC BY 4.0</a:t>
            </a:r>
            <a:r>
              <a:rPr lang="en-US" altLang="ja-JP" sz="2000" dirty="0"/>
              <a:t>.</a:t>
            </a:r>
          </a:p>
          <a:p>
            <a:pPr lvl="1"/>
            <a:r>
              <a:rPr lang="en-US" altLang="ja-JP" sz="2000" b="1" dirty="0"/>
              <a:t>Not recommended:</a:t>
            </a:r>
            <a:r>
              <a:rPr lang="en-US" altLang="ja-JP" sz="2000" dirty="0"/>
              <a:t> </a:t>
            </a:r>
            <a:r>
              <a:rPr lang="en-US" altLang="ja-JP" sz="2000" b="1" dirty="0"/>
              <a:t>NC / ND </a:t>
            </a:r>
          </a:p>
          <a:p>
            <a:pPr marL="360363" lvl="1" indent="0">
              <a:buNone/>
            </a:pPr>
            <a:r>
              <a:rPr lang="ja-JP" altLang="en-US" sz="2000" dirty="0"/>
              <a:t>→</a:t>
            </a:r>
            <a:r>
              <a:rPr lang="en-US" altLang="ja-JP" sz="2000" dirty="0"/>
              <a:t>they tend to hinder </a:t>
            </a:r>
            <a:r>
              <a:rPr lang="en-US" altLang="ja-JP" sz="2000" b="1" dirty="0"/>
              <a:t>reuse</a:t>
            </a:r>
            <a:r>
              <a:rPr lang="en-US" altLang="ja-JP" sz="2000" dirty="0"/>
              <a:t>, </a:t>
            </a:r>
            <a:r>
              <a:rPr lang="en-US" altLang="ja-JP" sz="2000" b="1" dirty="0"/>
              <a:t>text and data mining (TDM)</a:t>
            </a:r>
            <a:r>
              <a:rPr lang="en-US" altLang="ja-JP" sz="2000" dirty="0"/>
              <a:t>,and </a:t>
            </a:r>
            <a:r>
              <a:rPr lang="en-US" altLang="ja-JP" sz="2000" b="1" dirty="0"/>
              <a:t>derivative </a:t>
            </a:r>
            <a:r>
              <a:rPr lang="ja-JP" altLang="en-US" sz="2000" b="1" dirty="0"/>
              <a:t>　</a:t>
            </a:r>
            <a:r>
              <a:rPr lang="en-US" altLang="ja-JP" sz="2000" b="1" dirty="0"/>
              <a:t>works</a:t>
            </a:r>
            <a:r>
              <a:rPr lang="en-US" altLang="ja-JP" sz="2000" dirty="0"/>
              <a:t>.</a:t>
            </a:r>
          </a:p>
          <a:p>
            <a:pPr marL="0" indent="0">
              <a:buNone/>
            </a:pPr>
            <a:r>
              <a:rPr lang="en-US" altLang="ja-JP" sz="2400" b="1" dirty="0"/>
              <a:t>3) Make it machine-readable</a:t>
            </a:r>
            <a:endParaRPr lang="en-US" altLang="ja-JP" sz="2400" dirty="0"/>
          </a:p>
          <a:p>
            <a:pPr lvl="1"/>
            <a:r>
              <a:rPr lang="en-US" altLang="ja-JP" sz="2000" dirty="0"/>
              <a:t>Record the </a:t>
            </a:r>
            <a:r>
              <a:rPr lang="en-US" altLang="ja-JP" sz="2000" b="1" dirty="0"/>
              <a:t>machine-readable license URI</a:t>
            </a:r>
            <a:r>
              <a:rPr lang="en-US" altLang="ja-JP" sz="2000" dirty="0"/>
              <a:t> in the </a:t>
            </a:r>
            <a:r>
              <a:rPr lang="en-US" altLang="ja-JP" sz="2000" b="1" dirty="0"/>
              <a:t>metadata</a:t>
            </a:r>
            <a:r>
              <a:rPr lang="en-US" altLang="ja-JP" sz="2000" dirty="0"/>
              <a:t>.</a:t>
            </a:r>
          </a:p>
          <a:p>
            <a:pPr lvl="1"/>
            <a:r>
              <a:rPr lang="en-US" altLang="ja-JP" sz="2000" dirty="0"/>
              <a:t>This improves </a:t>
            </a:r>
            <a:r>
              <a:rPr lang="en-US" altLang="ja-JP" sz="2000" b="1" dirty="0"/>
              <a:t>discovery</a:t>
            </a:r>
            <a:r>
              <a:rPr lang="en-US" altLang="ja-JP" sz="2000" dirty="0"/>
              <a:t> and </a:t>
            </a:r>
            <a:r>
              <a:rPr lang="en-US" altLang="ja-JP" sz="2000" b="1" dirty="0"/>
              <a:t>reuse</a:t>
            </a:r>
            <a:r>
              <a:rPr lang="en-US" altLang="ja-JP" sz="2000" dirty="0"/>
              <a:t> during search and harvesting.</a:t>
            </a:r>
          </a:p>
          <a:p>
            <a:pPr lvl="1"/>
            <a:endParaRPr lang="en-US" altLang="ja-JP" sz="2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16162BC-9E60-A5CB-162B-3375EA7D78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32D2D86-DD23-E1D6-4FFD-7568BA00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Q5. Specify terms of use (license)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921EB29-61AE-B8A9-6030-0BE3E2CC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577" y="3530641"/>
            <a:ext cx="822309" cy="286980"/>
          </a:xfrm>
          <a:prstGeom prst="rect">
            <a:avLst/>
          </a:prstGeom>
        </p:spPr>
      </p:pic>
      <p:pic>
        <p:nvPicPr>
          <p:cNvPr id="1026" name="Picture 2" descr="by-nd">
            <a:extLst>
              <a:ext uri="{FF2B5EF4-FFF2-40B4-BE49-F238E27FC236}">
                <a16:creationId xmlns:a16="http://schemas.microsoft.com/office/drawing/2014/main" id="{2FB55D3B-DF50-5C9F-B9ED-B170CD6F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241" y="3842407"/>
            <a:ext cx="898221" cy="3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y-nc">
            <a:extLst>
              <a:ext uri="{FF2B5EF4-FFF2-40B4-BE49-F238E27FC236}">
                <a16:creationId xmlns:a16="http://schemas.microsoft.com/office/drawing/2014/main" id="{360F88F9-489A-5874-E751-171553085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77" y="3842407"/>
            <a:ext cx="890524" cy="31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E5E64AA-E8CE-B826-78F2-BEA169843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583" y="5879173"/>
            <a:ext cx="7648834" cy="8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25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129A40-976C-EB03-2C44-ED8A2640A14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altLang="ja-JP" sz="2400" b="1" dirty="0"/>
              <a:t>Where should we publish?</a:t>
            </a:r>
            <a:endParaRPr lang="en-US" altLang="ja-JP" sz="2400" dirty="0"/>
          </a:p>
          <a:p>
            <a:pPr lvl="1"/>
            <a:r>
              <a:rPr lang="en-US" altLang="ja-JP" sz="2000" dirty="0"/>
              <a:t>Disciplinary repositories are ideal when re-use is expected.</a:t>
            </a:r>
          </a:p>
          <a:p>
            <a:pPr lvl="1"/>
            <a:r>
              <a:rPr lang="en-US" altLang="ja-JP" sz="2000" dirty="0"/>
              <a:t>For persistence, use your university’s institutional repository.</a:t>
            </a:r>
          </a:p>
          <a:p>
            <a:pPr lvl="1"/>
            <a:r>
              <a:rPr lang="en-US" altLang="ja-JP" sz="2000" dirty="0"/>
              <a:t>For speed and access control, also consider a general repository.</a:t>
            </a:r>
          </a:p>
          <a:p>
            <a:r>
              <a:rPr lang="en-US" altLang="ja-JP" sz="2400" b="1" dirty="0"/>
              <a:t>What must we prepare to publish?</a:t>
            </a:r>
            <a:endParaRPr lang="en-US" altLang="ja-JP" sz="2400" dirty="0"/>
          </a:p>
          <a:p>
            <a:pPr lvl="1"/>
            <a:r>
              <a:rPr lang="en-US" altLang="ja-JP" sz="2000" dirty="0"/>
              <a:t>Organize information about the research data from the start of the project.</a:t>
            </a:r>
          </a:p>
          <a:p>
            <a:pPr lvl="1"/>
            <a:r>
              <a:rPr lang="en-US" altLang="ja-JP" sz="2000" dirty="0"/>
              <a:t>Clarify rights and permissions around the data.</a:t>
            </a:r>
          </a:p>
          <a:p>
            <a:r>
              <a:rPr lang="en-US" altLang="ja-JP" sz="2400" b="1" dirty="0"/>
              <a:t>Do we really have to publish?</a:t>
            </a:r>
            <a:endParaRPr lang="en-US" altLang="ja-JP" sz="2400" dirty="0"/>
          </a:p>
          <a:p>
            <a:pPr lvl="1"/>
            <a:r>
              <a:rPr lang="en-US" altLang="ja-JP" sz="2000" dirty="0"/>
              <a:t>For now, only the supporting (evidence) data for peer-reviewed articles is mandatory.</a:t>
            </a:r>
          </a:p>
          <a:p>
            <a:pPr lvl="1"/>
            <a:r>
              <a:rPr lang="en-US" altLang="ja-JP" sz="2000" dirty="0"/>
              <a:t>Follow an “open-and-close” strategy: open what can be open; restrict what must be restricted.</a:t>
            </a:r>
          </a:p>
          <a:p>
            <a:pPr lvl="2"/>
            <a:r>
              <a:rPr lang="en-US" altLang="ja-JP" sz="1600" dirty="0"/>
              <a:t>Publication needs legal and ethical care.</a:t>
            </a:r>
          </a:p>
          <a:p>
            <a:pPr lvl="2"/>
            <a:r>
              <a:rPr lang="en-US" altLang="ja-JP" sz="1600" dirty="0"/>
              <a:t>For culturally sensitive data (e.g., Indigenous or religious materials), build consensus with stakeholders.</a:t>
            </a:r>
          </a:p>
          <a:p>
            <a:pPr lvl="2"/>
            <a:r>
              <a:rPr lang="en-US" altLang="ja-JP" sz="1600" dirty="0"/>
              <a:t>Even if the data cannot be opened, publish the metadata.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5D5D8CF-3CCC-A6C3-7317-6F10C8721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Data Sharing FAQ 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9326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AB038036-97FC-3B57-1572-C71049F6E99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altLang="ja-JP" sz="2400" b="1" dirty="0"/>
              <a:t>Top-down development of the data-sharing environment</a:t>
            </a:r>
          </a:p>
          <a:p>
            <a:pPr lvl="1"/>
            <a:r>
              <a:rPr lang="en-US" altLang="ja-JP" sz="2000" b="1" dirty="0"/>
              <a:t>Mandates</a:t>
            </a:r>
            <a:r>
              <a:rPr lang="en-US" altLang="ja-JP" sz="2000" dirty="0"/>
              <a:t> to open </a:t>
            </a:r>
            <a:r>
              <a:rPr lang="en-US" altLang="ja-JP" sz="2000" b="1" dirty="0"/>
              <a:t>publicly funded</a:t>
            </a:r>
            <a:r>
              <a:rPr lang="en-US" altLang="ja-JP" sz="2000" dirty="0"/>
              <a:t> research outputs</a:t>
            </a:r>
          </a:p>
          <a:p>
            <a:pPr lvl="1"/>
            <a:r>
              <a:rPr lang="en-US" altLang="ja-JP" sz="2000" dirty="0"/>
              <a:t>More journals adopting </a:t>
            </a:r>
            <a:r>
              <a:rPr lang="en-US" altLang="ja-JP" sz="2000" b="1" dirty="0"/>
              <a:t>DAS</a:t>
            </a:r>
            <a:endParaRPr lang="en-US" altLang="ja-JP" sz="2000" dirty="0"/>
          </a:p>
          <a:p>
            <a:pPr lvl="1"/>
            <a:r>
              <a:rPr lang="en-US" altLang="ja-JP" sz="2000" dirty="0"/>
              <a:t>Research </a:t>
            </a:r>
            <a:r>
              <a:rPr lang="en-US" altLang="ja-JP" sz="2000" b="1" dirty="0"/>
              <a:t>infrastructure</a:t>
            </a:r>
            <a:r>
              <a:rPr lang="en-US" altLang="ja-JP" sz="2000" dirty="0"/>
              <a:t> built to support publication workflows</a:t>
            </a:r>
          </a:p>
          <a:p>
            <a:pPr marL="0" indent="0">
              <a:buNone/>
            </a:pPr>
            <a:endParaRPr lang="en-US" altLang="ja-JP" sz="3600" dirty="0"/>
          </a:p>
          <a:p>
            <a:r>
              <a:rPr lang="en-US" altLang="ja-JP" sz="2400" b="1" dirty="0"/>
              <a:t>Via institutional repositories…</a:t>
            </a:r>
            <a:endParaRPr lang="en-US" altLang="ja-JP" sz="2400" dirty="0"/>
          </a:p>
          <a:p>
            <a:pPr lvl="1"/>
            <a:r>
              <a:rPr lang="en-US" altLang="ja-JP" sz="2000" dirty="0"/>
              <a:t>Publish </a:t>
            </a:r>
            <a:r>
              <a:rPr lang="en-US" altLang="ja-JP" sz="2000" b="1" dirty="0"/>
              <a:t>evidence data</a:t>
            </a:r>
            <a:r>
              <a:rPr lang="en-US" altLang="ja-JP" sz="2000" dirty="0"/>
              <a:t> (figures/tables underlying articles)</a:t>
            </a:r>
          </a:p>
          <a:p>
            <a:pPr lvl="1"/>
            <a:r>
              <a:rPr lang="en-US" altLang="ja-JP" sz="2000" dirty="0"/>
              <a:t>Publish </a:t>
            </a:r>
            <a:r>
              <a:rPr lang="en-US" altLang="ja-JP" sz="2000" b="1" dirty="0"/>
              <a:t>metadata</a:t>
            </a:r>
            <a:r>
              <a:rPr lang="en-US" altLang="ja-JP" sz="2000" dirty="0"/>
              <a:t> describing the study/project overview</a:t>
            </a:r>
          </a:p>
          <a:p>
            <a:r>
              <a:rPr lang="en-US" altLang="ja-JP" sz="2400" b="1" dirty="0"/>
              <a:t>Via disciplinary repositories…</a:t>
            </a:r>
            <a:endParaRPr lang="en-US" altLang="ja-JP" sz="2400" dirty="0"/>
          </a:p>
          <a:p>
            <a:pPr lvl="1"/>
            <a:r>
              <a:rPr lang="en-US" altLang="ja-JP" sz="2000" dirty="0"/>
              <a:t>Publish for re-use using </a:t>
            </a:r>
            <a:r>
              <a:rPr lang="en-US" altLang="ja-JP" sz="2000" b="1" dirty="0"/>
              <a:t>IIIF</a:t>
            </a:r>
            <a:r>
              <a:rPr lang="en-US" altLang="ja-JP" sz="2000" dirty="0"/>
              <a:t> and </a:t>
            </a:r>
            <a:r>
              <a:rPr lang="en-US" altLang="ja-JP" sz="2000" b="1" dirty="0"/>
              <a:t>TEI</a:t>
            </a:r>
            <a:r>
              <a:rPr lang="en-US" altLang="ja-JP" sz="2000" dirty="0"/>
              <a:t> metadata</a:t>
            </a:r>
          </a:p>
          <a:p>
            <a:endParaRPr lang="en-US" altLang="ja-JP" sz="3600" b="1" dirty="0"/>
          </a:p>
          <a:p>
            <a:r>
              <a:rPr lang="en-US" altLang="ja-JP" sz="2400" b="1" dirty="0"/>
              <a:t>Bottom-up promotion of research data sharing</a:t>
            </a:r>
          </a:p>
          <a:p>
            <a:r>
              <a:rPr lang="en-US" altLang="ja-JP" sz="2400" dirty="0"/>
              <a:t>Develop </a:t>
            </a:r>
            <a:r>
              <a:rPr lang="en-US" altLang="ja-JP" sz="2400" b="1" dirty="0"/>
              <a:t>field-specific data-sharing guidelines</a:t>
            </a:r>
            <a:endParaRPr lang="en-US" altLang="ja-JP" sz="2400" dirty="0"/>
          </a:p>
          <a:p>
            <a:r>
              <a:rPr lang="en-US" altLang="ja-JP" sz="2400" dirty="0"/>
              <a:t>Design </a:t>
            </a:r>
            <a:r>
              <a:rPr lang="en-US" altLang="ja-JP" sz="2400" b="1" dirty="0"/>
              <a:t>incentives</a:t>
            </a:r>
            <a:r>
              <a:rPr lang="en-US" altLang="ja-JP" sz="2400" dirty="0"/>
              <a:t> for data contributors</a:t>
            </a:r>
          </a:p>
          <a:p>
            <a:pPr lvl="1"/>
            <a:endParaRPr lang="en-US" altLang="ja-JP" sz="2200" dirty="0"/>
          </a:p>
          <a:p>
            <a:pPr marL="360363" lvl="1" indent="0">
              <a:buNone/>
            </a:pPr>
            <a:endParaRPr lang="en-US" altLang="ja-JP" sz="2000" dirty="0"/>
          </a:p>
          <a:p>
            <a:pPr marL="719138" lvl="2" indent="0">
              <a:buNone/>
            </a:pPr>
            <a:endParaRPr kumimoji="1" lang="en-US" altLang="ja-JP" dirty="0"/>
          </a:p>
          <a:p>
            <a:pPr marL="360363" lvl="1" indent="0">
              <a:buNone/>
            </a:pP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F0B9302-56B1-0979-130F-A654EB824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241537E-E5A2-CEAB-7571-36E3CCD8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Outlook for Data Sharing</a:t>
            </a:r>
            <a:endParaRPr kumimoji="1" lang="ja-JP" altLang="en-US" dirty="0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3231121D-4C54-B6D8-423E-6F70DFF991A4}"/>
              </a:ext>
            </a:extLst>
          </p:cNvPr>
          <p:cNvSpPr/>
          <p:nvPr/>
        </p:nvSpPr>
        <p:spPr>
          <a:xfrm rot="5400000">
            <a:off x="5919988" y="2269498"/>
            <a:ext cx="352024" cy="1184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AC9EE9C1-8611-A3F3-2B7C-6348BE4F7941}"/>
              </a:ext>
            </a:extLst>
          </p:cNvPr>
          <p:cNvSpPr/>
          <p:nvPr/>
        </p:nvSpPr>
        <p:spPr>
          <a:xfrm rot="5400000">
            <a:off x="5879937" y="4448543"/>
            <a:ext cx="432126" cy="1184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058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560000" cy="523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sz="2400" b="1" dirty="0"/>
              <a:t>Impact of Open Science</a:t>
            </a:r>
            <a:endParaRPr lang="en-US" altLang="ja-JP" sz="2400" dirty="0"/>
          </a:p>
          <a:p>
            <a:pPr lvl="1"/>
            <a:r>
              <a:rPr lang="en-US" altLang="ja-JP" sz="2000" dirty="0"/>
              <a:t>Public release of research outputs is advancing </a:t>
            </a:r>
          </a:p>
          <a:p>
            <a:pPr marL="360363" lvl="1" indent="0">
              <a:buNone/>
            </a:pPr>
            <a:r>
              <a:rPr lang="ja-JP" altLang="en-US" sz="2000" b="1" dirty="0"/>
              <a:t>　</a:t>
            </a:r>
            <a:r>
              <a:rPr lang="en-US" altLang="ja-JP" sz="2000" b="1" dirty="0"/>
              <a:t>across all disciplines</a:t>
            </a:r>
            <a:r>
              <a:rPr lang="en-US" altLang="ja-JP" sz="2000" dirty="0"/>
              <a:t>.</a:t>
            </a:r>
          </a:p>
          <a:p>
            <a:pPr lvl="1"/>
            <a:r>
              <a:rPr lang="en-US" altLang="ja-JP" sz="2000" dirty="0"/>
              <a:t>More opportunities for </a:t>
            </a:r>
            <a:r>
              <a:rPr lang="en-US" altLang="ja-JP" sz="2000" b="1" dirty="0"/>
              <a:t>international</a:t>
            </a:r>
            <a:r>
              <a:rPr lang="en-US" altLang="ja-JP" sz="2000" dirty="0"/>
              <a:t> and </a:t>
            </a:r>
          </a:p>
          <a:p>
            <a:pPr marL="360363" lvl="1" indent="0">
              <a:buNone/>
            </a:pPr>
            <a:r>
              <a:rPr lang="ja-JP" altLang="en-US" sz="2000" b="1" dirty="0"/>
              <a:t>　</a:t>
            </a:r>
            <a:r>
              <a:rPr lang="en-US" altLang="ja-JP" sz="2000" b="1" dirty="0"/>
              <a:t>cross-disciplinary</a:t>
            </a:r>
            <a:r>
              <a:rPr lang="en-US" altLang="ja-JP" sz="2000" dirty="0"/>
              <a:t> exchange.</a:t>
            </a:r>
          </a:p>
          <a:p>
            <a:pPr lvl="1"/>
            <a:r>
              <a:rPr lang="en-US" altLang="ja-JP" sz="2000" b="1" dirty="0"/>
              <a:t>Clearer peer-review and publication</a:t>
            </a:r>
            <a:r>
              <a:rPr lang="en-US" altLang="ja-JP" sz="2000" dirty="0"/>
              <a:t> requirements.</a:t>
            </a:r>
          </a:p>
          <a:p>
            <a:pPr lvl="1"/>
            <a:r>
              <a:rPr lang="en-US" altLang="ja-JP" sz="2000" b="1" dirty="0"/>
              <a:t>Accountability</a:t>
            </a:r>
            <a:r>
              <a:rPr lang="en-US" altLang="ja-JP" sz="2000" dirty="0"/>
              <a:t> for publicly funded research.</a:t>
            </a:r>
          </a:p>
          <a:p>
            <a:pPr lvl="1"/>
            <a:r>
              <a:rPr lang="en-US" altLang="ja-JP" sz="2000" b="1" dirty="0"/>
              <a:t>Research infrastructure</a:t>
            </a:r>
            <a:r>
              <a:rPr lang="en-US" altLang="ja-JP" sz="2000" dirty="0"/>
              <a:t> is reshaping the research environment:</a:t>
            </a:r>
            <a:br>
              <a:rPr lang="en-US" altLang="ja-JP" sz="2000" dirty="0"/>
            </a:br>
            <a:r>
              <a:rPr lang="en-US" altLang="ja-JP" sz="2000" dirty="0"/>
              <a:t>– infrastructure-based </a:t>
            </a:r>
            <a:r>
              <a:rPr lang="en-US" altLang="ja-JP" sz="2000" b="1" dirty="0"/>
              <a:t>support</a:t>
            </a:r>
            <a:r>
              <a:rPr lang="en-US" altLang="ja-JP" sz="2000" dirty="0"/>
              <a:t>,</a:t>
            </a:r>
            <a:br>
              <a:rPr lang="en-US" altLang="ja-JP" sz="2000" dirty="0"/>
            </a:br>
            <a:r>
              <a:rPr lang="en-US" altLang="ja-JP" sz="2000" dirty="0"/>
              <a:t>– </a:t>
            </a:r>
            <a:r>
              <a:rPr lang="en-US" altLang="ja-JP" sz="2000" b="1" dirty="0"/>
              <a:t>project management with DMPs</a:t>
            </a:r>
            <a:r>
              <a:rPr lang="en-US" altLang="ja-JP" sz="2000" dirty="0"/>
              <a:t>.</a:t>
            </a:r>
          </a:p>
          <a:p>
            <a:pPr marL="0" indent="0">
              <a:buNone/>
            </a:pPr>
            <a:endParaRPr lang="en-US" altLang="ja-JP" sz="2400" b="1" dirty="0"/>
          </a:p>
          <a:p>
            <a:pPr marL="0" indent="0">
              <a:buNone/>
            </a:pPr>
            <a:r>
              <a:rPr lang="en-US" altLang="ja-JP" sz="2400" b="1" dirty="0"/>
              <a:t>What is needed for data sharing</a:t>
            </a:r>
            <a:endParaRPr lang="en-US" altLang="ja-JP" sz="2400" dirty="0"/>
          </a:p>
          <a:p>
            <a:pPr lvl="1"/>
            <a:r>
              <a:rPr lang="en-US" altLang="ja-JP" sz="2000" b="1" dirty="0"/>
              <a:t>Manage data with a Data Management Plan (DMP).</a:t>
            </a:r>
            <a:endParaRPr lang="en-US" altLang="ja-JP" sz="2000" dirty="0"/>
          </a:p>
          <a:p>
            <a:pPr lvl="1"/>
            <a:r>
              <a:rPr lang="en-US" altLang="ja-JP" sz="2000" dirty="0"/>
              <a:t>Your DMP becomes the source for publication-time metadata.</a:t>
            </a:r>
          </a:p>
          <a:p>
            <a:pPr lvl="1"/>
            <a:r>
              <a:rPr lang="en-US" altLang="ja-JP" sz="2000" dirty="0"/>
              <a:t>The DMP serves as </a:t>
            </a:r>
            <a:r>
              <a:rPr lang="en-US" altLang="ja-JP" sz="2000" b="1" dirty="0"/>
              <a:t>documentation to judge whether data can be opened</a:t>
            </a:r>
            <a:r>
              <a:rPr lang="en-US" altLang="ja-JP" sz="2000" dirty="0"/>
              <a:t>.</a:t>
            </a:r>
          </a:p>
          <a:p>
            <a:pPr lvl="1"/>
            <a:r>
              <a:rPr lang="en-US" altLang="ja-JP" sz="2000" dirty="0"/>
              <a:t>To build a better sharing environment, communities should </a:t>
            </a:r>
            <a:r>
              <a:rPr lang="en-US" altLang="ja-JP" sz="2000" b="1" dirty="0"/>
              <a:t>revisit incentives and rules for data release</a:t>
            </a:r>
            <a:r>
              <a:rPr lang="en-US" altLang="ja-JP" sz="2000" dirty="0"/>
              <a:t>.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75DDF2-CCBA-47C8-80C1-56215898B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29</a:t>
            </a:fld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Summary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C7F5C0-25A7-405E-AB07-3528D8CC353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/>
          <a:p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Picture 2" descr="集合している人たちのイラスト（白衣）">
            <a:extLst>
              <a:ext uri="{FF2B5EF4-FFF2-40B4-BE49-F238E27FC236}">
                <a16:creationId xmlns:a16="http://schemas.microsoft.com/office/drawing/2014/main" id="{DB99DC98-2D1E-44EB-90A8-297A017C3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604" y="1260000"/>
            <a:ext cx="2366732" cy="19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58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292D8-8B16-893F-68FE-8F9533CC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A05A4C-8458-DFB9-7090-32697A23F85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5999" y="1220098"/>
            <a:ext cx="10381459" cy="532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i="1" dirty="0"/>
              <a:t>Open science serves to widen access to scientific knowledge for the benefit of science and society. (UNESCO, 2023).</a:t>
            </a:r>
            <a:endParaRPr lang="en-US" altLang="ja-JP" i="1" dirty="0"/>
          </a:p>
          <a:p>
            <a:pPr marL="354013" lvl="1" indent="0">
              <a:buNone/>
            </a:pPr>
            <a:endParaRPr lang="en-US" altLang="ja-JP" sz="2800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D00C96E-02A8-4741-D6BE-F30E339A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is Open Science (OS)?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6E82E72-3958-D824-CB56-3DC27BC07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34" y="2417266"/>
            <a:ext cx="3333525" cy="361839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1E0EB8C-C8F4-6E79-34E1-61346E42C772}"/>
              </a:ext>
            </a:extLst>
          </p:cNvPr>
          <p:cNvSpPr txBox="1"/>
          <p:nvPr/>
        </p:nvSpPr>
        <p:spPr>
          <a:xfrm>
            <a:off x="5854974" y="6122604"/>
            <a:ext cx="47151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Elements of open science</a:t>
            </a:r>
            <a:r>
              <a:rPr lang="ja-JP" altLang="en-US" sz="1600" dirty="0"/>
              <a:t>（</a:t>
            </a:r>
            <a:r>
              <a:rPr lang="en-US" altLang="ja-JP" sz="1600" dirty="0"/>
              <a:t>UNESCO 2021</a:t>
            </a:r>
            <a:r>
              <a:rPr lang="ja-JP" altLang="en-US" sz="1600" dirty="0"/>
              <a:t>）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C94222DB-3E4F-D797-FBA9-E420AA9E2506}"/>
              </a:ext>
            </a:extLst>
          </p:cNvPr>
          <p:cNvSpPr/>
          <p:nvPr/>
        </p:nvSpPr>
        <p:spPr>
          <a:xfrm>
            <a:off x="6852592" y="2202464"/>
            <a:ext cx="3790812" cy="1623203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chemeClr val="tx1"/>
                </a:solidFill>
              </a:rPr>
              <a:t>Open access to scientific knowledge</a:t>
            </a:r>
          </a:p>
          <a:p>
            <a:r>
              <a:rPr lang="ja-JP" altLang="en-US" sz="1600" dirty="0">
                <a:solidFill>
                  <a:schemeClr val="tx1"/>
                </a:solidFill>
              </a:rPr>
              <a:t>・</a:t>
            </a:r>
            <a:r>
              <a:rPr lang="en-US" altLang="ja-JP" sz="1600" dirty="0">
                <a:solidFill>
                  <a:schemeClr val="tx1"/>
                </a:solidFill>
              </a:rPr>
              <a:t>research articles</a:t>
            </a:r>
          </a:p>
          <a:p>
            <a:r>
              <a:rPr lang="ja-JP" altLang="en-US" sz="1600" dirty="0">
                <a:solidFill>
                  <a:schemeClr val="tx1"/>
                </a:solidFill>
              </a:rPr>
              <a:t>・</a:t>
            </a:r>
            <a:r>
              <a:rPr lang="en-US" altLang="ja-JP" sz="1600" dirty="0">
                <a:solidFill>
                  <a:schemeClr val="tx1"/>
                </a:solidFill>
              </a:rPr>
              <a:t>research data</a:t>
            </a:r>
          </a:p>
          <a:p>
            <a:r>
              <a:rPr lang="ja-JP" altLang="en-US" dirty="0">
                <a:solidFill>
                  <a:schemeClr val="tx1"/>
                </a:solidFill>
              </a:rPr>
              <a:t>→</a:t>
            </a:r>
            <a:r>
              <a:rPr lang="en-US" altLang="ja-JP" dirty="0">
                <a:solidFill>
                  <a:schemeClr val="tx1"/>
                </a:solidFill>
              </a:rPr>
              <a:t>Narrow Open Science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FB9E6E7-6646-ABE7-9FDD-CAE0064D0881}"/>
              </a:ext>
            </a:extLst>
          </p:cNvPr>
          <p:cNvSpPr/>
          <p:nvPr/>
        </p:nvSpPr>
        <p:spPr>
          <a:xfrm>
            <a:off x="6761824" y="4371578"/>
            <a:ext cx="3790812" cy="1524011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chemeClr val="tx1"/>
                </a:solidFill>
              </a:rPr>
              <a:t>Open Science infrastructure</a:t>
            </a:r>
          </a:p>
          <a:p>
            <a:r>
              <a:rPr lang="ja-JP" altLang="en-US" sz="1400" dirty="0">
                <a:solidFill>
                  <a:schemeClr val="tx1"/>
                </a:solidFill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</a:rPr>
              <a:t>Repository</a:t>
            </a:r>
            <a:r>
              <a:rPr lang="ja-JP" altLang="en-US" sz="1400" dirty="0">
                <a:solidFill>
                  <a:schemeClr val="tx1"/>
                </a:solidFill>
              </a:rPr>
              <a:t>（</a:t>
            </a:r>
            <a:r>
              <a:rPr lang="en-US" altLang="ja-JP" sz="1400" dirty="0">
                <a:solidFill>
                  <a:schemeClr val="tx1"/>
                </a:solidFill>
              </a:rPr>
              <a:t>archive</a:t>
            </a:r>
            <a:r>
              <a:rPr lang="ja-JP" altLang="en-US" sz="1400" dirty="0">
                <a:solidFill>
                  <a:schemeClr val="tx1"/>
                </a:solidFill>
              </a:rPr>
              <a:t>）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</a:rPr>
              <a:t>Research data management system</a:t>
            </a:r>
          </a:p>
          <a:p>
            <a:r>
              <a:rPr lang="ja-JP" altLang="en-US" sz="1400" dirty="0">
                <a:solidFill>
                  <a:schemeClr val="tx1"/>
                </a:solidFill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</a:rPr>
              <a:t>Research data discovery database</a:t>
            </a:r>
          </a:p>
          <a:p>
            <a:r>
              <a:rPr lang="ja-JP" altLang="en-US" sz="1400" dirty="0">
                <a:solidFill>
                  <a:schemeClr val="tx1"/>
                </a:solidFill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</a:rPr>
              <a:t>Computing System</a:t>
            </a:r>
            <a:r>
              <a:rPr lang="ja-JP" altLang="en-US" sz="1400" dirty="0">
                <a:solidFill>
                  <a:schemeClr val="tx1"/>
                </a:solidFill>
              </a:rPr>
              <a:t>　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B530364-55F1-00DD-8B8A-6071B857C286}"/>
              </a:ext>
            </a:extLst>
          </p:cNvPr>
          <p:cNvSpPr/>
          <p:nvPr/>
        </p:nvSpPr>
        <p:spPr>
          <a:xfrm>
            <a:off x="994541" y="5435300"/>
            <a:ext cx="4125783" cy="1339813"/>
          </a:xfrm>
          <a:prstGeom prst="roundRect">
            <a:avLst/>
          </a:prstGeom>
          <a:solidFill>
            <a:srgbClr val="FFFFCC">
              <a:alpha val="30196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chemeClr val="tx1"/>
                </a:solidFill>
              </a:rPr>
              <a:t>Open engagement of</a:t>
            </a:r>
          </a:p>
          <a:p>
            <a:r>
              <a:rPr lang="en-US" altLang="ja-JP" b="1" dirty="0">
                <a:solidFill>
                  <a:schemeClr val="tx1"/>
                </a:solidFill>
              </a:rPr>
              <a:t>societal actors</a:t>
            </a:r>
          </a:p>
          <a:p>
            <a:r>
              <a:rPr lang="ja-JP" altLang="en-US" sz="1400" dirty="0">
                <a:solidFill>
                  <a:schemeClr val="tx1"/>
                </a:solidFill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</a:rPr>
              <a:t>New science through citizen participation</a:t>
            </a:r>
          </a:p>
          <a:p>
            <a:r>
              <a:rPr lang="ja-JP" altLang="en-US" sz="1400" dirty="0">
                <a:solidFill>
                  <a:schemeClr val="tx1"/>
                </a:solidFill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</a:rPr>
              <a:t>Collaboration with policymakers and businesses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96A3031-4DC0-F462-53E5-3A803B12E971}"/>
              </a:ext>
            </a:extLst>
          </p:cNvPr>
          <p:cNvSpPr/>
          <p:nvPr/>
        </p:nvSpPr>
        <p:spPr>
          <a:xfrm>
            <a:off x="886931" y="3360462"/>
            <a:ext cx="3490057" cy="1623203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196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chemeClr val="tx1"/>
                </a:solidFill>
              </a:rPr>
              <a:t>Open dialogue with other knowledge systems</a:t>
            </a:r>
          </a:p>
          <a:p>
            <a:r>
              <a:rPr lang="ja-JP" altLang="en-US" sz="1400" dirty="0">
                <a:solidFill>
                  <a:schemeClr val="tx1"/>
                </a:solidFill>
              </a:rPr>
              <a:t>・</a:t>
            </a:r>
            <a:r>
              <a:rPr lang="en-US" altLang="ja-JP" sz="1400" dirty="0">
                <a:solidFill>
                  <a:schemeClr val="tx1"/>
                </a:solidFill>
              </a:rPr>
              <a:t>Introduction and utilization of traditional knowledge possessed</a:t>
            </a:r>
          </a:p>
          <a:p>
            <a:r>
              <a:rPr lang="en-US" altLang="ja-JP" sz="1400" dirty="0">
                <a:solidFill>
                  <a:schemeClr val="tx1"/>
                </a:solidFill>
              </a:rPr>
              <a:t>by indigenous peoples and local communities</a:t>
            </a:r>
          </a:p>
        </p:txBody>
      </p:sp>
    </p:spTree>
    <p:extLst>
      <p:ext uri="{BB962C8B-B14F-4D97-AF65-F5344CB8AC3E}">
        <p14:creationId xmlns:p14="http://schemas.microsoft.com/office/powerpoint/2010/main" val="2159416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8E403E8-99C7-4B5B-BBBE-B5F5821CD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30</a:t>
            </a:fld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6286226-6791-4AA5-A336-8CB127EE033B}"/>
              </a:ext>
            </a:extLst>
          </p:cNvPr>
          <p:cNvGrpSpPr/>
          <p:nvPr/>
        </p:nvGrpSpPr>
        <p:grpSpPr>
          <a:xfrm>
            <a:off x="6961575" y="2913593"/>
            <a:ext cx="2891882" cy="1378314"/>
            <a:chOff x="2682317" y="2444634"/>
            <a:chExt cx="3779365" cy="1710909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09BE6DA-46D9-4198-ACA4-1E9E1337F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7292" y="2444634"/>
              <a:ext cx="2689412" cy="761154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DF370219-1FD6-480E-96C2-DCAA368F6948}"/>
                </a:ext>
              </a:extLst>
            </p:cNvPr>
            <p:cNvSpPr txBox="1"/>
            <p:nvPr/>
          </p:nvSpPr>
          <p:spPr>
            <a:xfrm>
              <a:off x="3066571" y="3658884"/>
              <a:ext cx="3010856" cy="49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schemeClr val="bg1">
                      <a:lumMod val="6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asaoka@nii.ac.jp</a:t>
              </a:r>
              <a:endParaRPr lang="ja-JP" altLang="en-US" sz="20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5F0F8EB-841C-4873-B0F8-A3817EBCDF39}"/>
                </a:ext>
              </a:extLst>
            </p:cNvPr>
            <p:cNvSpPr txBox="1"/>
            <p:nvPr/>
          </p:nvSpPr>
          <p:spPr>
            <a:xfrm>
              <a:off x="2682317" y="3242047"/>
              <a:ext cx="3779365" cy="49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schemeClr val="bg1">
                      <a:lumMod val="6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https://rcos.nii.ac.jp/</a:t>
              </a:r>
              <a:endParaRPr lang="ja-JP" altLang="en-US" sz="20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9B5886-E61E-44FA-890C-3D0B99F511D3}"/>
              </a:ext>
            </a:extLst>
          </p:cNvPr>
          <p:cNvSpPr/>
          <p:nvPr/>
        </p:nvSpPr>
        <p:spPr>
          <a:xfrm>
            <a:off x="1034717" y="5078027"/>
            <a:ext cx="9721516" cy="8877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44A9FF1-6B0D-4631-9E43-230E087AC8B8}"/>
              </a:ext>
            </a:extLst>
          </p:cNvPr>
          <p:cNvSpPr/>
          <p:nvPr/>
        </p:nvSpPr>
        <p:spPr>
          <a:xfrm>
            <a:off x="1034716" y="5134799"/>
            <a:ext cx="9721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For consultations on research data publication, </a:t>
            </a:r>
          </a:p>
          <a:p>
            <a:pPr lvl="1" algn="r"/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please contact NII RCOS.</a:t>
            </a:r>
          </a:p>
        </p:txBody>
      </p:sp>
      <p:pic>
        <p:nvPicPr>
          <p:cNvPr id="12" name="Picture 6" descr="インフルエンサーのイラスト（男性）">
            <a:extLst>
              <a:ext uri="{FF2B5EF4-FFF2-40B4-BE49-F238E27FC236}">
                <a16:creationId xmlns:a16="http://schemas.microsoft.com/office/drawing/2014/main" id="{21A55F97-10A7-4ED2-A12B-EFBD9254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71" y="1779973"/>
            <a:ext cx="4225917" cy="310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880365-7B42-2E51-329F-5FB712E19D71}"/>
              </a:ext>
            </a:extLst>
          </p:cNvPr>
          <p:cNvSpPr txBox="1"/>
          <p:nvPr/>
        </p:nvSpPr>
        <p:spPr>
          <a:xfrm>
            <a:off x="1034717" y="6211255"/>
            <a:ext cx="97215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This presentation is based on results from the JSPS </a:t>
            </a:r>
            <a:r>
              <a:rPr lang="en-US" altLang="ja-JP" sz="1100" b="1" i="1" dirty="0"/>
              <a:t>Program for Constructing Data Infrastructure for the Humanities and Social Sciences</a:t>
            </a:r>
            <a:r>
              <a:rPr lang="en-US" altLang="ja-JP" sz="1100" i="1" dirty="0"/>
              <a:t> </a:t>
            </a:r>
            <a:r>
              <a:rPr lang="en-US" altLang="ja-JP" sz="1100" dirty="0"/>
              <a:t>(JPJS00220180001, JPJS00218077184) and the JSPS </a:t>
            </a:r>
            <a:r>
              <a:rPr lang="en-US" altLang="ja-JP" sz="1100" b="1" i="1" dirty="0"/>
              <a:t>Program for Strengthening Data Infrastructure for the Humanities and Social Sciences</a:t>
            </a:r>
            <a:r>
              <a:rPr lang="en-US" altLang="ja-JP" sz="1100" b="1" dirty="0"/>
              <a:t> </a:t>
            </a:r>
            <a:r>
              <a:rPr lang="en-US" altLang="ja-JP" sz="1100" dirty="0"/>
              <a:t>(JPJS00320231002).</a:t>
            </a:r>
            <a:endParaRPr lang="ja-JP" altLang="en-US" sz="11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48B8EF-5626-E092-EBB6-AB84591BDE43}"/>
              </a:ext>
            </a:extLst>
          </p:cNvPr>
          <p:cNvSpPr txBox="1"/>
          <p:nvPr/>
        </p:nvSpPr>
        <p:spPr>
          <a:xfrm>
            <a:off x="1677007" y="674727"/>
            <a:ext cx="88379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400" b="1" dirty="0"/>
              <a:t>Thank you for your attention.</a:t>
            </a:r>
            <a:endParaRPr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28353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C05A5-9EA1-3EF8-A2E2-E5ECC3B4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F73D84-B844-503C-510C-324AA9754A8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6000" y="1260000"/>
            <a:ext cx="10397433" cy="5328000"/>
          </a:xfrm>
        </p:spPr>
        <p:txBody>
          <a:bodyPr>
            <a:normAutofit/>
          </a:bodyPr>
          <a:lstStyle/>
          <a:p>
            <a:pPr marL="4763" indent="0">
              <a:buNone/>
            </a:pPr>
            <a:r>
              <a:rPr lang="en-US" altLang="ja-JP" b="1" dirty="0"/>
              <a:t>Before IT developing</a:t>
            </a:r>
          </a:p>
          <a:p>
            <a:pPr marL="347663" indent="-342900"/>
            <a:r>
              <a:rPr lang="en-US" altLang="ja-JP" sz="2400" dirty="0"/>
              <a:t>Data = community public good, but held by individuals</a:t>
            </a:r>
          </a:p>
          <a:p>
            <a:pPr marL="347663" indent="-342900"/>
            <a:r>
              <a:rPr lang="en-US" altLang="ja-JP" sz="2400" dirty="0"/>
              <a:t>Safeguard rare datasets; release international comparison data</a:t>
            </a:r>
          </a:p>
          <a:p>
            <a:pPr marL="347663" indent="-342900"/>
            <a:r>
              <a:rPr lang="en-US" altLang="ja-JP" sz="2400" dirty="0">
                <a:solidFill>
                  <a:srgbClr val="FF0000"/>
                </a:solidFill>
              </a:rPr>
              <a:t>Sharing limited to representative datasets</a:t>
            </a:r>
          </a:p>
          <a:p>
            <a:pPr marL="347663" indent="-342900"/>
            <a:endParaRPr lang="en-US" altLang="ja-JP" sz="2400" dirty="0"/>
          </a:p>
          <a:p>
            <a:pPr marL="347663" indent="-342900"/>
            <a:endParaRPr lang="en-US" altLang="ja-JP" sz="2400" dirty="0"/>
          </a:p>
          <a:p>
            <a:pPr marL="4763" indent="0">
              <a:buNone/>
            </a:pPr>
            <a:r>
              <a:rPr lang="en-US" altLang="ja-JP" b="1" dirty="0"/>
              <a:t>After IT developing</a:t>
            </a:r>
            <a:r>
              <a:rPr lang="ja-JP" altLang="en-US" b="1" dirty="0"/>
              <a:t>　</a:t>
            </a:r>
            <a:endParaRPr lang="en-US" altLang="ja-JP" b="1" dirty="0"/>
          </a:p>
          <a:p>
            <a:pPr marL="347663" indent="-342900"/>
            <a:r>
              <a:rPr lang="en-US" altLang="ja-JP" sz="2400" dirty="0"/>
              <a:t>Cross-regional &amp; cross-disciplinary sharing</a:t>
            </a:r>
          </a:p>
          <a:p>
            <a:pPr marL="347663" indent="-342900"/>
            <a:r>
              <a:rPr lang="en-US" altLang="ja-JP" sz="2400" dirty="0"/>
              <a:t>Long-term preservation of digitized heritage; downloadable datasets</a:t>
            </a:r>
          </a:p>
          <a:p>
            <a:pPr marL="347663" indent="-342900"/>
            <a:r>
              <a:rPr lang="en-US" altLang="ja-JP" sz="2400" dirty="0"/>
              <a:t>Publisher-driven data policies; stronger article–data linkage</a:t>
            </a:r>
          </a:p>
          <a:p>
            <a:pPr marL="347663" indent="-342900"/>
            <a:r>
              <a:rPr lang="en-US" altLang="ja-JP" sz="2400" dirty="0"/>
              <a:t>Publicly funded results opened by policy</a:t>
            </a:r>
          </a:p>
          <a:p>
            <a:pPr marL="347663" indent="-342900"/>
            <a:r>
              <a:rPr lang="en-US" altLang="ja-JP" sz="2400" dirty="0">
                <a:solidFill>
                  <a:srgbClr val="FF0000"/>
                </a:solidFill>
              </a:rPr>
              <a:t>Sharing is becoming the norm</a:t>
            </a:r>
            <a:endParaRPr lang="en-US" altLang="ja-JP" sz="1800" b="1" dirty="0">
              <a:solidFill>
                <a:srgbClr val="FF000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36122A0-695B-8B74-8F43-829D5FF0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Changes in Data Sharing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551461-B4CC-D5CD-F761-2552CCD3DD5A}"/>
              </a:ext>
            </a:extLst>
          </p:cNvPr>
          <p:cNvSpPr/>
          <p:nvPr/>
        </p:nvSpPr>
        <p:spPr>
          <a:xfrm>
            <a:off x="733927" y="1216113"/>
            <a:ext cx="10479506" cy="18218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30EEF5-13DD-3591-66CC-0A94D3889555}"/>
              </a:ext>
            </a:extLst>
          </p:cNvPr>
          <p:cNvSpPr/>
          <p:nvPr/>
        </p:nvSpPr>
        <p:spPr>
          <a:xfrm>
            <a:off x="733927" y="3429000"/>
            <a:ext cx="10479506" cy="30871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9266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BDD59-CB43-EAE0-BA4E-AB1D84EF61B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60258" y="1314994"/>
            <a:ext cx="10515742" cy="5273006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Data Availability Statement</a:t>
            </a:r>
            <a:r>
              <a:rPr lang="ja-JP" altLang="en-US" sz="2400" dirty="0"/>
              <a:t>（</a:t>
            </a:r>
            <a:r>
              <a:rPr lang="en-US" altLang="ja-JP" sz="2400" dirty="0"/>
              <a:t>DAS</a:t>
            </a:r>
            <a:r>
              <a:rPr lang="ja-JP" altLang="en-US" sz="2400" dirty="0"/>
              <a:t>）：</a:t>
            </a:r>
            <a:endParaRPr lang="en-US" altLang="ja-JP" sz="2400" dirty="0"/>
          </a:p>
          <a:p>
            <a:pPr marL="355600" lvl="1" indent="0">
              <a:buNone/>
            </a:pPr>
            <a:r>
              <a:rPr lang="en-US" altLang="ja-JP" sz="2000" dirty="0"/>
              <a:t>journals recommend or require authors to state how to access the data that support their papers</a:t>
            </a:r>
            <a:r>
              <a:rPr lang="ja-JP" altLang="en-US" sz="2000" dirty="0"/>
              <a:t>　</a:t>
            </a:r>
            <a:endParaRPr lang="en-US" altLang="ja-JP" sz="2000" dirty="0"/>
          </a:p>
          <a:p>
            <a:pPr lvl="1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C12402-485A-372F-1B09-8A102A0E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dirty="0"/>
              <a:t>Journals Mentioning Data Sharing (France)</a:t>
            </a:r>
            <a:endParaRPr lang="ja-JP" altLang="en-US" sz="3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BA2929-DB8E-6A90-2277-A54BDBF887E6}"/>
              </a:ext>
            </a:extLst>
          </p:cNvPr>
          <p:cNvSpPr txBox="1"/>
          <p:nvPr/>
        </p:nvSpPr>
        <p:spPr>
          <a:xfrm>
            <a:off x="2136001" y="6449501"/>
            <a:ext cx="8429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Ref: French</a:t>
            </a:r>
            <a:r>
              <a:rPr lang="ja-JP" altLang="en-US" sz="1200" dirty="0"/>
              <a:t> </a:t>
            </a:r>
            <a:r>
              <a:rPr lang="en-US" altLang="ja-JP" sz="1200" dirty="0"/>
              <a:t>Open </a:t>
            </a:r>
            <a:r>
              <a:rPr lang="en-US" altLang="ja-JP" sz="1200" dirty="0" err="1"/>
              <a:t>ScienceMonitor</a:t>
            </a:r>
            <a:r>
              <a:rPr lang="en-US" altLang="ja-JP" sz="1200" dirty="0"/>
              <a:t>(https://frenchopensciencemonitor.esr.gouv.fr/research-data/general)</a:t>
            </a:r>
            <a:endParaRPr lang="ja-JP" altLang="en-US" sz="1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39F9668-3DB9-72A0-4D8A-30E63C1C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70" y="2425621"/>
            <a:ext cx="8450124" cy="351962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178D6F6-BA3A-AE6C-7418-C10D0A5D5D08}"/>
              </a:ext>
            </a:extLst>
          </p:cNvPr>
          <p:cNvSpPr txBox="1"/>
          <p:nvPr/>
        </p:nvSpPr>
        <p:spPr>
          <a:xfrm>
            <a:off x="2792215" y="5995750"/>
            <a:ext cx="750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More journals now require or recommend DAS each year.</a:t>
            </a:r>
            <a:endParaRPr lang="ja-JP" altLang="en-US" b="1" dirty="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E5CC596E-6F70-88BA-1494-450CC1E0903A}"/>
              </a:ext>
            </a:extLst>
          </p:cNvPr>
          <p:cNvSpPr/>
          <p:nvPr/>
        </p:nvSpPr>
        <p:spPr>
          <a:xfrm rot="20013086">
            <a:off x="5991065" y="3754352"/>
            <a:ext cx="2878582" cy="484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724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24717-6CCF-E1CB-2D55-C758E0D42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A51DE183-AF75-9FC3-72AB-47B0EAC8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471" y="1427529"/>
            <a:ext cx="7212581" cy="517721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3141C6-20C7-430E-E49F-1C59FFAD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 dirty="0"/>
              <a:t>Humanities Journals with DAS</a:t>
            </a:r>
            <a:endParaRPr lang="ja-JP" altLang="en-US" sz="3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C45B9A-AFD8-E7FB-023A-1979ED3E9262}"/>
              </a:ext>
            </a:extLst>
          </p:cNvPr>
          <p:cNvSpPr txBox="1"/>
          <p:nvPr/>
        </p:nvSpPr>
        <p:spPr>
          <a:xfrm>
            <a:off x="4537166" y="6581002"/>
            <a:ext cx="62005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Ref: </a:t>
            </a:r>
            <a:r>
              <a:rPr lang="en-US" altLang="ja-JP" sz="1200" dirty="0" err="1"/>
              <a:t>FrenchOpen</a:t>
            </a:r>
            <a:r>
              <a:rPr lang="en-US" altLang="ja-JP" sz="1200" dirty="0"/>
              <a:t> </a:t>
            </a:r>
            <a:r>
              <a:rPr lang="en-US" altLang="ja-JP" sz="1200" dirty="0" err="1"/>
              <a:t>ScienceMonitor</a:t>
            </a:r>
            <a:r>
              <a:rPr lang="en-US" altLang="ja-JP" sz="1200" dirty="0"/>
              <a:t>(https://frenchopensciencemonitor.esr.gouv.fr/)</a:t>
            </a:r>
            <a:endParaRPr lang="ja-JP" altLang="en-US" sz="1200" dirty="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583743DB-0846-20B5-396E-08F7D3FCB14E}"/>
              </a:ext>
            </a:extLst>
          </p:cNvPr>
          <p:cNvSpPr/>
          <p:nvPr/>
        </p:nvSpPr>
        <p:spPr>
          <a:xfrm>
            <a:off x="2409075" y="3429000"/>
            <a:ext cx="7920000" cy="5871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273A1B-4DE3-B800-F245-4381F81530C8}"/>
              </a:ext>
            </a:extLst>
          </p:cNvPr>
          <p:cNvSpPr txBox="1"/>
          <p:nvPr/>
        </p:nvSpPr>
        <p:spPr>
          <a:xfrm>
            <a:off x="9473236" y="3542600"/>
            <a:ext cx="801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22%</a:t>
            </a:r>
            <a:endParaRPr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1D76E2-3AC5-8A57-1EB7-A0D42BE09EF5}"/>
              </a:ext>
            </a:extLst>
          </p:cNvPr>
          <p:cNvSpPr txBox="1"/>
          <p:nvPr/>
        </p:nvSpPr>
        <p:spPr>
          <a:xfrm>
            <a:off x="6964680" y="4179177"/>
            <a:ext cx="48996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Share of humanities journals adopting DAS (France, 2023)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3947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A0DF7A36-C16A-16DE-BB9A-FC41C27E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48" y="4750008"/>
            <a:ext cx="4211084" cy="16959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0040BE2-DF64-9331-8D8F-3F906508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935" y="1747946"/>
            <a:ext cx="3623372" cy="2461873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64563F-383B-01DA-9210-D1946CE5DC3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Humanities and Social Sciences Communications</a:t>
            </a:r>
            <a:r>
              <a:rPr lang="ja-JP" altLang="en-US" sz="2000" dirty="0"/>
              <a:t>（</a:t>
            </a:r>
            <a:r>
              <a:rPr lang="en-US" altLang="ja-JP" sz="2000" dirty="0"/>
              <a:t>Nature Portfolio</a:t>
            </a:r>
            <a:r>
              <a:rPr lang="ja-JP" altLang="en-US" sz="2000" dirty="0"/>
              <a:t>）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3AE47FD-DABE-E569-5845-02A4BC9B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Data Availability Statement</a:t>
            </a:r>
            <a:r>
              <a:rPr kumimoji="1" lang="ja-JP" altLang="en-US" dirty="0"/>
              <a:t>（</a:t>
            </a:r>
            <a:r>
              <a:rPr kumimoji="1" lang="en-US" altLang="ja-JP" dirty="0"/>
              <a:t>DAS</a:t>
            </a:r>
            <a:r>
              <a:rPr kumimoji="1" lang="ja-JP" altLang="en-US" dirty="0"/>
              <a:t>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C86597-D485-1307-61F8-5410B2510E25}"/>
              </a:ext>
            </a:extLst>
          </p:cNvPr>
          <p:cNvSpPr txBox="1"/>
          <p:nvPr/>
        </p:nvSpPr>
        <p:spPr>
          <a:xfrm>
            <a:off x="1816849" y="6563909"/>
            <a:ext cx="4584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https://www.nature.com/articles/s41599-025-05541-0</a:t>
            </a:r>
            <a:endParaRPr lang="ja-JP" altLang="en-US" sz="1200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133CB6B-EAE9-4EAB-B4FB-80AE7E6FB1D2}"/>
              </a:ext>
            </a:extLst>
          </p:cNvPr>
          <p:cNvSpPr/>
          <p:nvPr/>
        </p:nvSpPr>
        <p:spPr>
          <a:xfrm>
            <a:off x="4005900" y="5111178"/>
            <a:ext cx="1471082" cy="19158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4413DBA-BB77-D80B-51A4-45B852343912}"/>
              </a:ext>
            </a:extLst>
          </p:cNvPr>
          <p:cNvSpPr/>
          <p:nvPr/>
        </p:nvSpPr>
        <p:spPr>
          <a:xfrm>
            <a:off x="2443845" y="5459779"/>
            <a:ext cx="2148208" cy="19158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8" name="コネクタ: カギ線 7">
            <a:extLst>
              <a:ext uri="{FF2B5EF4-FFF2-40B4-BE49-F238E27FC236}">
                <a16:creationId xmlns:a16="http://schemas.microsoft.com/office/drawing/2014/main" id="{24BBFBBF-0289-9635-F41F-5DC4AB176C00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4908187" y="4187457"/>
            <a:ext cx="73673" cy="2854149"/>
          </a:xfrm>
          <a:prstGeom prst="bentConnector4">
            <a:avLst>
              <a:gd name="adj1" fmla="val -310290"/>
              <a:gd name="adj2" fmla="val 6881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カギ線 13">
            <a:extLst>
              <a:ext uri="{FF2B5EF4-FFF2-40B4-BE49-F238E27FC236}">
                <a16:creationId xmlns:a16="http://schemas.microsoft.com/office/drawing/2014/main" id="{B6F7702B-2022-D489-8812-85A0ED39800B}"/>
              </a:ext>
            </a:extLst>
          </p:cNvPr>
          <p:cNvCxnSpPr>
            <a:cxnSpLocks/>
            <a:stCxn id="4" idx="0"/>
            <a:endCxn id="29" idx="1"/>
          </p:cNvCxnSpPr>
          <p:nvPr/>
        </p:nvCxnSpPr>
        <p:spPr>
          <a:xfrm rot="5400000" flipH="1" flipV="1">
            <a:off x="4480785" y="3219865"/>
            <a:ext cx="2151968" cy="163065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図 28">
            <a:extLst>
              <a:ext uri="{FF2B5EF4-FFF2-40B4-BE49-F238E27FC236}">
                <a16:creationId xmlns:a16="http://schemas.microsoft.com/office/drawing/2014/main" id="{BDBD28AB-A77F-E043-1BA5-B0E4A717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97" y="1801281"/>
            <a:ext cx="3904528" cy="2315857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21964BD1-BA06-B7E4-9209-AF906DF47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731" y="4658419"/>
            <a:ext cx="3640506" cy="20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92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E3CA78-2E51-FFC5-E8F9-E72A8D62169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14401" y="1341120"/>
            <a:ext cx="10359188" cy="54341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2400" b="1" dirty="0"/>
              <a:t>From Plan S onward, open access has accelerated</a:t>
            </a:r>
            <a:endParaRPr lang="en-US" altLang="ja-JP" sz="2400" dirty="0"/>
          </a:p>
          <a:p>
            <a:endParaRPr lang="en-US" altLang="ja-JP" sz="2400" b="1" dirty="0"/>
          </a:p>
          <a:p>
            <a:r>
              <a:rPr lang="en-US" altLang="ja-JP" sz="2400" b="1" dirty="0"/>
              <a:t>EU (Sep 2018)</a:t>
            </a:r>
            <a:r>
              <a:rPr lang="en-US" altLang="ja-JP" sz="2400" dirty="0"/>
              <a:t> </a:t>
            </a:r>
          </a:p>
          <a:p>
            <a:pPr marL="0" indent="0">
              <a:buNone/>
            </a:pPr>
            <a:r>
              <a:rPr lang="en-US" altLang="ja-JP" sz="2400" dirty="0"/>
              <a:t>	– Plan S announced</a:t>
            </a:r>
          </a:p>
          <a:p>
            <a:pPr lvl="1"/>
            <a:r>
              <a:rPr lang="en-US" altLang="ja-JP" sz="2000" dirty="0"/>
              <a:t>From </a:t>
            </a:r>
            <a:r>
              <a:rPr lang="en-US" altLang="ja-JP" sz="2000" b="1" dirty="0"/>
              <a:t>2021</a:t>
            </a:r>
            <a:r>
              <a:rPr lang="en-US" altLang="ja-JP" sz="2000" dirty="0"/>
              <a:t>, journal articles from </a:t>
            </a:r>
            <a:r>
              <a:rPr lang="en-US" altLang="ja-JP" sz="2000" b="1" dirty="0"/>
              <a:t>publicly funded</a:t>
            </a:r>
            <a:r>
              <a:rPr lang="en-US" altLang="ja-JP" sz="2000" dirty="0"/>
              <a:t> research must be </a:t>
            </a:r>
            <a:r>
              <a:rPr lang="en-US" altLang="ja-JP" sz="2000" b="1" dirty="0"/>
              <a:t>open immediately</a:t>
            </a:r>
            <a:r>
              <a:rPr lang="en-US" altLang="ja-JP" sz="2000" dirty="0"/>
              <a:t>.</a:t>
            </a:r>
          </a:p>
          <a:p>
            <a:pPr lvl="1"/>
            <a:r>
              <a:rPr lang="en-US" altLang="ja-JP" sz="2000" b="1" dirty="0"/>
              <a:t>Default license: CC BY.</a:t>
            </a:r>
            <a:endParaRPr lang="en-US" altLang="ja-JP" sz="2000" dirty="0"/>
          </a:p>
          <a:p>
            <a:pPr lvl="1"/>
            <a:r>
              <a:rPr lang="en-US" altLang="ja-JP" sz="2000" dirty="0"/>
              <a:t>Covered the funders in </a:t>
            </a:r>
            <a:r>
              <a:rPr lang="en-US" altLang="ja-JP" sz="2000" b="1" dirty="0"/>
              <a:t>11 countries</a:t>
            </a:r>
            <a:r>
              <a:rPr lang="en-US" altLang="ja-JP" sz="2000" dirty="0"/>
              <a:t> at launch (</a:t>
            </a:r>
            <a:r>
              <a:rPr lang="en-US" altLang="ja-JP" sz="2000" dirty="0" err="1"/>
              <a:t>cOAlition</a:t>
            </a:r>
            <a:r>
              <a:rPr lang="en-US" altLang="ja-JP" sz="2000" dirty="0"/>
              <a:t> S).</a:t>
            </a:r>
          </a:p>
          <a:p>
            <a:pPr lvl="1"/>
            <a:endParaRPr lang="en-US" altLang="ja-JP" sz="2000" dirty="0"/>
          </a:p>
          <a:p>
            <a:r>
              <a:rPr lang="en-US" altLang="ja-JP" sz="2400" b="1" dirty="0"/>
              <a:t>United States (Aug 2022)</a:t>
            </a:r>
            <a:r>
              <a:rPr lang="en-US" altLang="ja-JP" sz="2400" dirty="0"/>
              <a:t> </a:t>
            </a:r>
          </a:p>
          <a:p>
            <a:pPr marL="0" indent="0">
              <a:buNone/>
            </a:pPr>
            <a:r>
              <a:rPr lang="en-US" altLang="ja-JP" sz="2400" dirty="0"/>
              <a:t>	– OSTP policy for </a:t>
            </a:r>
            <a:r>
              <a:rPr lang="en-US" altLang="ja-JP" sz="2400" b="1" dirty="0"/>
              <a:t>immediate public access by 2025</a:t>
            </a:r>
            <a:endParaRPr lang="en-US" altLang="ja-JP" sz="2400" dirty="0"/>
          </a:p>
          <a:p>
            <a:pPr lvl="1"/>
            <a:r>
              <a:rPr lang="en-US" altLang="ja-JP" sz="2000" b="1" dirty="0"/>
              <a:t>No embargo</a:t>
            </a:r>
            <a:r>
              <a:rPr lang="en-US" altLang="ja-JP" sz="2000" dirty="0"/>
              <a:t> after publication (“immediate OA”).</a:t>
            </a:r>
          </a:p>
          <a:p>
            <a:pPr lvl="1"/>
            <a:r>
              <a:rPr lang="en-US" altLang="ja-JP" sz="2000" dirty="0"/>
              <a:t>Applies to </a:t>
            </a:r>
            <a:r>
              <a:rPr lang="en-US" altLang="ja-JP" sz="2000" b="1" dirty="0"/>
              <a:t>peer-reviewed articles</a:t>
            </a:r>
            <a:r>
              <a:rPr lang="en-US" altLang="ja-JP" sz="2000" dirty="0"/>
              <a:t> and their </a:t>
            </a:r>
            <a:r>
              <a:rPr lang="en-US" altLang="ja-JP" sz="2000" b="1" dirty="0"/>
              <a:t>underlying data</a:t>
            </a:r>
            <a:r>
              <a:rPr lang="en-US" altLang="ja-JP" sz="2000" dirty="0"/>
              <a:t>.</a:t>
            </a:r>
          </a:p>
          <a:p>
            <a:pPr lvl="1"/>
            <a:endParaRPr lang="en-US" altLang="ja-JP" sz="2000" dirty="0"/>
          </a:p>
          <a:p>
            <a:r>
              <a:rPr lang="en-US" altLang="ja-JP" sz="2400" b="1" dirty="0"/>
              <a:t>Japan (Feb 2024)</a:t>
            </a:r>
            <a:r>
              <a:rPr lang="en-US" altLang="ja-JP" sz="2400" dirty="0"/>
              <a:t> 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sz="2200" dirty="0"/>
              <a:t>– Cabinet Office basic policy for </a:t>
            </a:r>
            <a:r>
              <a:rPr lang="en-US" altLang="ja-JP" sz="2200" b="1" dirty="0"/>
              <a:t>immediate OA</a:t>
            </a:r>
            <a:endParaRPr lang="en-US" altLang="ja-JP" sz="2200" dirty="0"/>
          </a:p>
          <a:p>
            <a:pPr lvl="1"/>
            <a:r>
              <a:rPr lang="en-US" altLang="ja-JP" sz="2000" dirty="0"/>
              <a:t>From </a:t>
            </a:r>
            <a:r>
              <a:rPr lang="en-US" altLang="ja-JP" sz="2000" b="1" dirty="0"/>
              <a:t>FY2025</a:t>
            </a:r>
            <a:r>
              <a:rPr lang="en-US" altLang="ja-JP" sz="2000" dirty="0"/>
              <a:t>, for </a:t>
            </a:r>
            <a:r>
              <a:rPr lang="en-US" altLang="ja-JP" sz="2000" b="1" dirty="0"/>
              <a:t>competitively funded projects</a:t>
            </a:r>
            <a:r>
              <a:rPr lang="en-US" altLang="ja-JP" sz="2000" dirty="0"/>
              <a:t>, </a:t>
            </a:r>
            <a:r>
              <a:rPr lang="en-US" altLang="ja-JP" sz="2000" b="1" dirty="0"/>
              <a:t>peer-reviewed articles</a:t>
            </a:r>
            <a:r>
              <a:rPr lang="en-US" altLang="ja-JP" sz="2000" dirty="0"/>
              <a:t> and their </a:t>
            </a:r>
            <a:r>
              <a:rPr lang="en-US" altLang="ja-JP" sz="2000" b="1" dirty="0"/>
              <a:t>supporting data</a:t>
            </a:r>
            <a:r>
              <a:rPr lang="en-US" altLang="ja-JP" sz="2000" dirty="0"/>
              <a:t> must be made </a:t>
            </a:r>
            <a:r>
              <a:rPr lang="en-US" altLang="ja-JP" sz="2000" b="1" dirty="0"/>
              <a:t>open immediately</a:t>
            </a:r>
            <a:r>
              <a:rPr lang="en-US" altLang="ja-JP" sz="2000" dirty="0"/>
              <a:t>.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85F319B-D66B-AB80-FD49-1524E7BE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“Immediate Open Access “</a:t>
            </a:r>
            <a:br>
              <a:rPr lang="en-US" altLang="ja-JP" dirty="0"/>
            </a:br>
            <a:r>
              <a:rPr lang="en-US" altLang="ja-JP" dirty="0"/>
              <a:t>                              </a:t>
            </a:r>
            <a:r>
              <a:rPr lang="en-US" altLang="ja-JP" sz="3100" dirty="0"/>
              <a:t> for Publicly Funded Research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AD0CB5E-CB44-CDB6-0F97-DFCA7188392C}"/>
              </a:ext>
            </a:extLst>
          </p:cNvPr>
          <p:cNvSpPr/>
          <p:nvPr/>
        </p:nvSpPr>
        <p:spPr>
          <a:xfrm>
            <a:off x="914400" y="1948481"/>
            <a:ext cx="10238872" cy="16951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4C8F71-973E-C78C-1729-24CC2E44E09A}"/>
              </a:ext>
            </a:extLst>
          </p:cNvPr>
          <p:cNvSpPr/>
          <p:nvPr/>
        </p:nvSpPr>
        <p:spPr>
          <a:xfrm>
            <a:off x="914400" y="3735805"/>
            <a:ext cx="10238872" cy="13798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92461D6-4230-8667-2554-FAC1CABAEA5B}"/>
              </a:ext>
            </a:extLst>
          </p:cNvPr>
          <p:cNvSpPr/>
          <p:nvPr/>
        </p:nvSpPr>
        <p:spPr>
          <a:xfrm>
            <a:off x="914400" y="5207770"/>
            <a:ext cx="10238873" cy="13798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8053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F299EF55-CC32-0B72-C5A9-7B87D66483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16000" y="1461836"/>
            <a:ext cx="10560000" cy="5126163"/>
          </a:xfrm>
        </p:spPr>
        <p:txBody>
          <a:bodyPr>
            <a:normAutofit/>
          </a:bodyPr>
          <a:lstStyle/>
          <a:p>
            <a:r>
              <a:rPr lang="en-US" altLang="ja-JP" b="1" dirty="0"/>
              <a:t>Standardizing Metadata</a:t>
            </a:r>
            <a:endParaRPr lang="en-US" altLang="ja-JP" dirty="0"/>
          </a:p>
          <a:p>
            <a:pPr lvl="1"/>
            <a:r>
              <a:rPr lang="en-US" altLang="ja-JP" dirty="0"/>
              <a:t>Common formats capture </a:t>
            </a:r>
            <a:r>
              <a:rPr lang="en-US" altLang="ja-JP" b="1" dirty="0"/>
              <a:t>context</a:t>
            </a:r>
            <a:r>
              <a:rPr lang="en-US" altLang="ja-JP" dirty="0"/>
              <a:t> for diverse humanities data.</a:t>
            </a:r>
          </a:p>
          <a:p>
            <a:pPr lvl="2"/>
            <a:r>
              <a:rPr lang="en-US" altLang="ja-JP" dirty="0"/>
              <a:t>TEI</a:t>
            </a:r>
          </a:p>
          <a:p>
            <a:pPr lvl="2"/>
            <a:r>
              <a:rPr lang="en-US" altLang="ja-JP" dirty="0"/>
              <a:t>IIIF</a:t>
            </a:r>
          </a:p>
          <a:p>
            <a:pPr lvl="2"/>
            <a:r>
              <a:rPr lang="en-US" altLang="ja-JP" dirty="0"/>
              <a:t>CIDOC-CRM</a:t>
            </a:r>
          </a:p>
          <a:p>
            <a:pPr lvl="2"/>
            <a:r>
              <a:rPr lang="en-US" altLang="ja-JP" dirty="0"/>
              <a:t>schema.org</a:t>
            </a:r>
          </a:p>
          <a:p>
            <a:pPr lvl="1"/>
            <a:endParaRPr lang="en-US" altLang="ja-JP" dirty="0"/>
          </a:p>
          <a:p>
            <a:r>
              <a:rPr lang="en-US" altLang="ja-JP" b="1" dirty="0"/>
              <a:t>Repositories for Access &amp; Preservation</a:t>
            </a:r>
            <a:endParaRPr lang="en-US" altLang="ja-JP" dirty="0"/>
          </a:p>
          <a:p>
            <a:pPr lvl="1"/>
            <a:r>
              <a:rPr lang="en-US" altLang="ja-JP" dirty="0"/>
              <a:t>Publish and preserve digitized resources.</a:t>
            </a:r>
          </a:p>
          <a:p>
            <a:pPr lvl="1"/>
            <a:r>
              <a:rPr lang="en-US" altLang="ja-JP" b="1" dirty="0"/>
              <a:t>APIs with metadata</a:t>
            </a:r>
            <a:r>
              <a:rPr lang="en-US" altLang="ja-JP" dirty="0"/>
              <a:t> enable system-to-system exchange.</a:t>
            </a:r>
          </a:p>
          <a:p>
            <a:pPr lvl="2"/>
            <a:r>
              <a:rPr lang="en-US" altLang="ja-JP" dirty="0" err="1"/>
              <a:t>Europeana</a:t>
            </a:r>
            <a:r>
              <a:rPr lang="en-US" altLang="ja-JP" dirty="0"/>
              <a:t> / Open Context / DPLA</a:t>
            </a:r>
          </a:p>
          <a:p>
            <a:pPr lvl="1"/>
            <a:endParaRPr lang="en-US" altLang="ja-JP" dirty="0"/>
          </a:p>
          <a:p>
            <a:r>
              <a:rPr lang="en-US" altLang="ja-JP" b="1" dirty="0"/>
              <a:t>Challenges:</a:t>
            </a:r>
            <a:r>
              <a:rPr lang="en-US" altLang="ja-JP" dirty="0"/>
              <a:t> copyright, multilingual support, sustainability.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0BE57C-7FCD-4876-4F7F-B1636EB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Research Infrastructure for the Humanities</a:t>
            </a:r>
            <a:br>
              <a:rPr lang="en-US" altLang="ja-JP" dirty="0"/>
            </a:br>
            <a:r>
              <a:rPr lang="en-US" altLang="ja-JP" dirty="0"/>
              <a:t>                                                       </a:t>
            </a:r>
            <a:r>
              <a:rPr lang="en-US" altLang="ja-JP" sz="2700" dirty="0"/>
              <a:t>in Europe/U.S.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0046502"/>
      </p:ext>
    </p:extLst>
  </p:cSld>
  <p:clrMapOvr>
    <a:masterClrMapping/>
  </p:clrMapOvr>
</p:sld>
</file>

<file path=ppt/theme/theme1.xml><?xml version="1.0" encoding="utf-8"?>
<a:theme xmlns:a="http://schemas.openxmlformats.org/drawingml/2006/main" name="RCOS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OS2021" id="{D5A14C57-3660-45AC-85C4-498F4D3ECF35}" vid="{35378EFB-13D0-4E01-B8AA-42B6687C106B}"/>
    </a:ext>
  </a:extLst>
</a:theme>
</file>

<file path=ppt/theme/theme10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N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rtlCol="0" anchor="ctr"/>
      <a:lstStyle>
        <a:defPPr algn="ctr">
          <a:defRPr kumimoji="1"/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nakamura_2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GakuN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rtlCol="0" anchor="ctr"/>
      <a:lstStyle>
        <a:defPPr algn="ctr">
          <a:defRPr kumimoji="1"/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nakamura_2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UPK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duro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I" id="{4C24CDA6-A8BF-485A-953F-6D6167433CC2}" vid="{8DC4F8C0-3714-4068-A07C-905C575ED609}"/>
    </a:ext>
  </a:extLst>
</a:theme>
</file>

<file path=ppt/theme/theme6.xml><?xml version="1.0" encoding="utf-8"?>
<a:theme xmlns:a="http://schemas.openxmlformats.org/drawingml/2006/main" name="GakuNinClou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I" id="{4C24CDA6-A8BF-485A-953F-6D6167433CC2}" vid="{8DC4F8C0-3714-4068-A07C-905C575ED609}"/>
    </a:ext>
  </a:extLst>
</a:theme>
</file>

<file path=ppt/theme/theme7.xml><?xml version="1.0" encoding="utf-8"?>
<a:theme xmlns:a="http://schemas.openxmlformats.org/drawingml/2006/main" name="RC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I" id="{4C24CDA6-A8BF-485A-953F-6D6167433CC2}" vid="{8DC4F8C0-3714-4068-A07C-905C575ED609}"/>
    </a:ext>
  </a:extLst>
</a:theme>
</file>

<file path=ppt/theme/theme8.xml><?xml version="1.0" encoding="utf-8"?>
<a:theme xmlns:a="http://schemas.openxmlformats.org/drawingml/2006/main" name="1_RCOS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OS2021" id="{1B009CF5-BEB3-423F-8B82-7813C41BAC56}" vid="{0CD74501-B519-4B5D-BF70-DB71993ADD42}"/>
    </a:ext>
  </a:extLst>
</a:theme>
</file>

<file path=ppt/theme/theme9.xml><?xml version="1.0" encoding="utf-8"?>
<a:theme xmlns:a="http://schemas.openxmlformats.org/drawingml/2006/main" name="2_RCOS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OS2021" id="{1B009CF5-BEB3-423F-8B82-7813C41BAC56}" vid="{0CD74501-B519-4B5D-BF70-DB71993ADD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RCOS2021</Template>
  <TotalTime>30556</TotalTime>
  <Words>3066</Words>
  <Application>Microsoft Office PowerPoint</Application>
  <PresentationFormat>ワイド画面</PresentationFormat>
  <Paragraphs>442</Paragraphs>
  <Slides>30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9</vt:i4>
      </vt:variant>
      <vt:variant>
        <vt:lpstr>スライド タイトル</vt:lpstr>
      </vt:variant>
      <vt:variant>
        <vt:i4>30</vt:i4>
      </vt:variant>
    </vt:vector>
  </HeadingPairs>
  <TitlesOfParts>
    <vt:vector size="43" baseType="lpstr">
      <vt:lpstr>HGPｺﾞｼｯｸE</vt:lpstr>
      <vt:lpstr>メイリオ</vt:lpstr>
      <vt:lpstr>游ゴシック</vt:lpstr>
      <vt:lpstr>Arial</vt:lpstr>
      <vt:lpstr>RCOS2021</vt:lpstr>
      <vt:lpstr>SINET</vt:lpstr>
      <vt:lpstr>GakuNin</vt:lpstr>
      <vt:lpstr>UPKI</vt:lpstr>
      <vt:lpstr>Eduroam</vt:lpstr>
      <vt:lpstr>GakuNinCloud</vt:lpstr>
      <vt:lpstr>RCOS</vt:lpstr>
      <vt:lpstr>1_RCOS2021</vt:lpstr>
      <vt:lpstr>2_RCOS2021</vt:lpstr>
      <vt:lpstr>Trends in Open Science in the Humanities</vt:lpstr>
      <vt:lpstr>Today's Outline</vt:lpstr>
      <vt:lpstr>What is Open Science (OS)?</vt:lpstr>
      <vt:lpstr>Changes in Data Sharing</vt:lpstr>
      <vt:lpstr>Journals Mentioning Data Sharing (France)</vt:lpstr>
      <vt:lpstr>Humanities Journals with DAS</vt:lpstr>
      <vt:lpstr>Data Availability Statement（DAS）</vt:lpstr>
      <vt:lpstr>“Immediate Open Access “                                for Publicly Funded Research</vt:lpstr>
      <vt:lpstr>Research Infrastructure for the Humanities                                                        in Europe/U.S.</vt:lpstr>
      <vt:lpstr>Research Infrastructure for the Humanities                                                                   in Japan</vt:lpstr>
      <vt:lpstr>What Infrastructure Do HSS Researchers Need?</vt:lpstr>
      <vt:lpstr>Outcomes of the Data Infrastructure Project</vt:lpstr>
      <vt:lpstr>How Do We Share Research Data?</vt:lpstr>
      <vt:lpstr>How Do We Share Research Data?</vt:lpstr>
      <vt:lpstr>Data Management Plan (DMP)</vt:lpstr>
      <vt:lpstr>Steps for Data Sharing </vt:lpstr>
      <vt:lpstr>Metadata Required by Public Funders</vt:lpstr>
      <vt:lpstr>Metadata in the Humanities</vt:lpstr>
      <vt:lpstr>TEI (Text Encoding Initiative)</vt:lpstr>
      <vt:lpstr>CIDOC-CRM</vt:lpstr>
      <vt:lpstr>IIIF (International Image Interoperability Framework)</vt:lpstr>
      <vt:lpstr>Steps for Data Sharing :After Research</vt:lpstr>
      <vt:lpstr>Q1 Identify target data</vt:lpstr>
      <vt:lpstr>Q2 Check constraints     </vt:lpstr>
      <vt:lpstr>Q4 Select a repository</vt:lpstr>
      <vt:lpstr>Q5. Specify terms of use (license)</vt:lpstr>
      <vt:lpstr>Data Sharing FAQ </vt:lpstr>
      <vt:lpstr>Outlook for Data Sharing</vt:lpstr>
      <vt:lpstr>Summary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人社インフラストラクチャー事業　第４回戦略会議</dc:title>
  <dc:creator>朝岡 誠</dc:creator>
  <cp:lastModifiedBy>誠 朝岡</cp:lastModifiedBy>
  <cp:revision>479</cp:revision>
  <cp:lastPrinted>2019-12-09T06:24:40Z</cp:lastPrinted>
  <dcterms:created xsi:type="dcterms:W3CDTF">2019-11-14T07:11:11Z</dcterms:created>
  <dcterms:modified xsi:type="dcterms:W3CDTF">2025-08-20T13:31:13Z</dcterms:modified>
</cp:coreProperties>
</file>